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4" r:id="rId3"/>
  </p:sldMasterIdLst>
  <p:notesMasterIdLst>
    <p:notesMasterId r:id="rId6"/>
  </p:notesMasterIdLst>
  <p:handoutMasterIdLst>
    <p:handoutMasterId r:id="rId51"/>
  </p:handoutMasterIdLst>
  <p:sldIdLst>
    <p:sldId id="458" r:id="rId4"/>
    <p:sldId id="257" r:id="rId5"/>
    <p:sldId id="454" r:id="rId7"/>
    <p:sldId id="452" r:id="rId8"/>
    <p:sldId id="453" r:id="rId9"/>
    <p:sldId id="464" r:id="rId10"/>
    <p:sldId id="650" r:id="rId11"/>
    <p:sldId id="652" r:id="rId12"/>
    <p:sldId id="653" r:id="rId13"/>
    <p:sldId id="654" r:id="rId14"/>
    <p:sldId id="655" r:id="rId15"/>
    <p:sldId id="667" r:id="rId16"/>
    <p:sldId id="668" r:id="rId17"/>
    <p:sldId id="705" r:id="rId18"/>
    <p:sldId id="669" r:id="rId19"/>
    <p:sldId id="670" r:id="rId20"/>
    <p:sldId id="465" r:id="rId21"/>
    <p:sldId id="672" r:id="rId22"/>
    <p:sldId id="557" r:id="rId23"/>
    <p:sldId id="658" r:id="rId24"/>
    <p:sldId id="623" r:id="rId25"/>
    <p:sldId id="563" r:id="rId26"/>
    <p:sldId id="624" r:id="rId27"/>
    <p:sldId id="625" r:id="rId28"/>
    <p:sldId id="678" r:id="rId29"/>
    <p:sldId id="679" r:id="rId30"/>
    <p:sldId id="680" r:id="rId31"/>
    <p:sldId id="681" r:id="rId32"/>
    <p:sldId id="682" r:id="rId33"/>
    <p:sldId id="683" r:id="rId34"/>
    <p:sldId id="674" r:id="rId35"/>
    <p:sldId id="627" r:id="rId36"/>
    <p:sldId id="661" r:id="rId37"/>
    <p:sldId id="662" r:id="rId38"/>
    <p:sldId id="628" r:id="rId39"/>
    <p:sldId id="633" r:id="rId40"/>
    <p:sldId id="626" r:id="rId41"/>
    <p:sldId id="635" r:id="rId42"/>
    <p:sldId id="636" r:id="rId43"/>
    <p:sldId id="666" r:id="rId44"/>
    <p:sldId id="637" r:id="rId45"/>
    <p:sldId id="675" r:id="rId46"/>
    <p:sldId id="676" r:id="rId47"/>
    <p:sldId id="677" r:id="rId48"/>
    <p:sldId id="586" r:id="rId49"/>
    <p:sldId id="286" r:id="rId50"/>
  </p:sldIdLst>
  <p:sldSz cx="12190095" cy="6859270"/>
  <p:notesSz cx="6858000" cy="9144000"/>
  <p:embeddedFontLst>
    <p:embeddedFont>
      <p:font typeface="黑体" panose="02010609060101010101" pitchFamily="49" charset="-122"/>
      <p:regular r:id="rId55"/>
    </p:embeddedFont>
    <p:embeddedFont>
      <p:font typeface="微软雅黑" panose="020B0503020204020204" pitchFamily="34" charset="-122"/>
      <p:regular r:id="rId56"/>
    </p:embeddedFont>
    <p:embeddedFont>
      <p:font typeface="Calibri" panose="020F0502020204030204" pitchFamily="34" charset="0"/>
      <p:regular r:id="rId57"/>
      <p:bold r:id="rId58"/>
      <p:italic r:id="rId59"/>
      <p:boldItalic r:id="rId60"/>
    </p:embeddedFont>
    <p:embeddedFont>
      <p:font typeface="Arial Unicode MS" panose="020B0604020202020204" pitchFamily="34" charset="-122"/>
      <p:regular r:id="rId61"/>
    </p:embeddedFont>
    <p:embeddedFont>
      <p:font typeface="华文行楷" panose="02010800040101010101" pitchFamily="2" charset="-122"/>
      <p:regular r:id="rId62"/>
    </p:embeddedFont>
    <p:embeddedFont>
      <p:font typeface="Calibri Light" panose="020F0302020204030204" charset="0"/>
      <p:regular r:id="rId63"/>
      <p:italic r:id="rId64"/>
    </p:embeddedFont>
    <p:embeddedFont>
      <p:font typeface="Cambria Math" panose="02040503050406030204" pitchFamily="18" charset="0"/>
      <p:regular r:id="rId65"/>
    </p:embeddedFont>
  </p:embeddedFontLst>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C3C3"/>
    <a:srgbClr val="FFFFFF"/>
    <a:srgbClr val="FFC000"/>
    <a:srgbClr val="ED7D31"/>
    <a:srgbClr val="FFD966"/>
    <a:srgbClr val="EF8D4B"/>
    <a:srgbClr val="F79431"/>
    <a:srgbClr val="FFC207"/>
    <a:srgbClr val="FFEDB7"/>
    <a:srgbClr val="A1C0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238" autoAdjust="0"/>
  </p:normalViewPr>
  <p:slideViewPr>
    <p:cSldViewPr>
      <p:cViewPr>
        <p:scale>
          <a:sx n="100" d="100"/>
          <a:sy n="100" d="100"/>
        </p:scale>
        <p:origin x="-972" y="-390"/>
      </p:cViewPr>
      <p:guideLst>
        <p:guide orient="horz" pos="2187"/>
        <p:guide pos="385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5" Type="http://schemas.openxmlformats.org/officeDocument/2006/relationships/font" Target="fonts/font11.fntdata"/><Relationship Id="rId64" Type="http://schemas.openxmlformats.org/officeDocument/2006/relationships/font" Target="fonts/font10.fntdata"/><Relationship Id="rId63" Type="http://schemas.openxmlformats.org/officeDocument/2006/relationships/font" Target="fonts/font9.fntdata"/><Relationship Id="rId62" Type="http://schemas.openxmlformats.org/officeDocument/2006/relationships/font" Target="fonts/font8.fntdata"/><Relationship Id="rId61" Type="http://schemas.openxmlformats.org/officeDocument/2006/relationships/font" Target="fonts/font7.fntdata"/><Relationship Id="rId60" Type="http://schemas.openxmlformats.org/officeDocument/2006/relationships/font" Target="fonts/font6.fntdata"/><Relationship Id="rId6" Type="http://schemas.openxmlformats.org/officeDocument/2006/relationships/notesMaster" Target="notesMasters/notesMaster1.xml"/><Relationship Id="rId59" Type="http://schemas.openxmlformats.org/officeDocument/2006/relationships/font" Target="fonts/font5.fntdata"/><Relationship Id="rId58" Type="http://schemas.openxmlformats.org/officeDocument/2006/relationships/font" Target="fonts/font4.fntdata"/><Relationship Id="rId57" Type="http://schemas.openxmlformats.org/officeDocument/2006/relationships/font" Target="fonts/font3.fntdata"/><Relationship Id="rId56" Type="http://schemas.openxmlformats.org/officeDocument/2006/relationships/font" Target="fonts/font2.fntdata"/><Relationship Id="rId55" Type="http://schemas.openxmlformats.org/officeDocument/2006/relationships/font" Target="fonts/font1.fntdata"/><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B9CD06-4AE2-4DC0-9132-F1AF5752DDB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9A6215-2194-424A-A04A-FA7C7EBE1909}"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F80319-5A5B-4EB9-AD60-149102EA105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891312-D7D7-4555-9598-3C8B25654954}"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1088390" rtl="0" eaLnBrk="1" latinLnBrk="0" hangingPunct="1">
      <a:defRPr sz="1400" kern="1200">
        <a:solidFill>
          <a:schemeClr val="tx1"/>
        </a:solidFill>
        <a:latin typeface="+mn-lt"/>
        <a:ea typeface="+mn-ea"/>
        <a:cs typeface="+mn-cs"/>
      </a:defRPr>
    </a:lvl1pPr>
    <a:lvl2pPr marL="544195" algn="l" defTabSz="1088390" rtl="0" eaLnBrk="1" latinLnBrk="0" hangingPunct="1">
      <a:defRPr sz="1400" kern="1200">
        <a:solidFill>
          <a:schemeClr val="tx1"/>
        </a:solidFill>
        <a:latin typeface="+mn-lt"/>
        <a:ea typeface="+mn-ea"/>
        <a:cs typeface="+mn-cs"/>
      </a:defRPr>
    </a:lvl2pPr>
    <a:lvl3pPr marL="1088390" algn="l" defTabSz="1088390" rtl="0" eaLnBrk="1" latinLnBrk="0" hangingPunct="1">
      <a:defRPr sz="1400" kern="1200">
        <a:solidFill>
          <a:schemeClr val="tx1"/>
        </a:solidFill>
        <a:latin typeface="+mn-lt"/>
        <a:ea typeface="+mn-ea"/>
        <a:cs typeface="+mn-cs"/>
      </a:defRPr>
    </a:lvl3pPr>
    <a:lvl4pPr marL="1632585" algn="l" defTabSz="1088390" rtl="0" eaLnBrk="1" latinLnBrk="0" hangingPunct="1">
      <a:defRPr sz="1400" kern="1200">
        <a:solidFill>
          <a:schemeClr val="tx1"/>
        </a:solidFill>
        <a:latin typeface="+mn-lt"/>
        <a:ea typeface="+mn-ea"/>
        <a:cs typeface="+mn-cs"/>
      </a:defRPr>
    </a:lvl4pPr>
    <a:lvl5pPr marL="2176780" algn="l" defTabSz="1088390" rtl="0" eaLnBrk="1" latinLnBrk="0" hangingPunct="1">
      <a:defRPr sz="1400" kern="1200">
        <a:solidFill>
          <a:schemeClr val="tx1"/>
        </a:solidFill>
        <a:latin typeface="+mn-lt"/>
        <a:ea typeface="+mn-ea"/>
        <a:cs typeface="+mn-cs"/>
      </a:defRPr>
    </a:lvl5pPr>
    <a:lvl6pPr marL="2720975" algn="l" defTabSz="1088390" rtl="0" eaLnBrk="1" latinLnBrk="0" hangingPunct="1">
      <a:defRPr sz="1400" kern="1200">
        <a:solidFill>
          <a:schemeClr val="tx1"/>
        </a:solidFill>
        <a:latin typeface="+mn-lt"/>
        <a:ea typeface="+mn-ea"/>
        <a:cs typeface="+mn-cs"/>
      </a:defRPr>
    </a:lvl6pPr>
    <a:lvl7pPr marL="3265805" algn="l" defTabSz="1088390" rtl="0" eaLnBrk="1" latinLnBrk="0" hangingPunct="1">
      <a:defRPr sz="1400" kern="1200">
        <a:solidFill>
          <a:schemeClr val="tx1"/>
        </a:solidFill>
        <a:latin typeface="+mn-lt"/>
        <a:ea typeface="+mn-ea"/>
        <a:cs typeface="+mn-cs"/>
      </a:defRPr>
    </a:lvl7pPr>
    <a:lvl8pPr marL="3810000" algn="l" defTabSz="1088390" rtl="0" eaLnBrk="1" latinLnBrk="0" hangingPunct="1">
      <a:defRPr sz="1400" kern="1200">
        <a:solidFill>
          <a:schemeClr val="tx1"/>
        </a:solidFill>
        <a:latin typeface="+mn-lt"/>
        <a:ea typeface="+mn-ea"/>
        <a:cs typeface="+mn-cs"/>
      </a:defRPr>
    </a:lvl8pPr>
    <a:lvl9pPr marL="4354195" algn="l" defTabSz="108839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http://deeplearning.net/tutorial/contents.html</a:t>
            </a:r>
            <a:endParaRPr lang="zh-CN" altLang="en-US"/>
          </a:p>
          <a:p>
            <a:r>
              <a:rPr lang="zh-CN" altLang="en-US"/>
              <a:t>http://www.cnblogs.com/tornadomeet/p/3439503.html</a:t>
            </a:r>
            <a:endParaRPr lang="zh-CN" altLang="en-US"/>
          </a:p>
          <a:p>
            <a:r>
              <a:rPr lang="zh-CN" altLang="en-US"/>
              <a:t>http://cs.stanford.edu/people/karpathy/deepimagesent/</a:t>
            </a:r>
            <a:endParaRPr lang="zh-CN" altLang="en-US"/>
          </a:p>
          <a:p>
            <a:r>
              <a:rPr lang="zh-CN" altLang="en-US"/>
              <a:t>http://www.wildml.com/2015/09/recurrent-neural-networks-tutorial-part-1-introduction-to-rnns/</a:t>
            </a:r>
            <a:endParaRPr lang="zh-CN" altLang="en-US"/>
          </a:p>
          <a:p>
            <a:r>
              <a:rPr lang="zh-CN" altLang="en-US"/>
              <a:t>http://colah.github.io/posts/2015-08-Understanding-LSTMs/</a:t>
            </a:r>
            <a:endParaRPr lang="zh-CN" altLang="en-US"/>
          </a:p>
          <a:p>
            <a:r>
              <a:rPr lang="zh-CN" altLang="en-US"/>
              <a:t>http://colah.github.io/</a:t>
            </a:r>
            <a:endParaRPr lang="zh-CN" altLang="en-US"/>
          </a:p>
          <a:p>
            <a:r>
              <a:rPr lang="zh-CN" altLang="en-US"/>
              <a:t>http://www.wildml.com/2015/10/recurrent-neural-networks-tutorial-part-3-backpropagation-through-time-and-vanishing-gradients/</a:t>
            </a:r>
            <a:endParaRPr lang="zh-CN" altLang="en-US"/>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55" dirty="0"/>
              <a:t>生成模型就是负责训练出样本的分布，如果训练样本是图片就生成相似的图片，如果训练样本是文章句子就生成相似的文章句子。</a:t>
            </a:r>
            <a:endParaRPr lang="en-US" altLang="zh-CN" sz="2055" dirty="0"/>
          </a:p>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对 对抗网络训练过程的通俗理解。图中的蓝色虚线是判别器D，绿色实现是生成模型G的分布P(G)，黑色点画线是真实数据生成分布Px，下方的两个横线表示x=G(z)这个将噪声映射到x的趋势。从（a）到（d）可以看到，随着训练迭代，G的分布越来越接近真实数据，而D最后无法区分G和真实数据，变成一个定值0.5。</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使用得到的概率值计算损失函数，解释损失函数之前，我们先解释下判别模型的输入。</a:t>
                </a:r>
                <a:endParaRPr lang="en-US" altLang="zh-CN" sz="2000" dirty="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a:sym typeface="+mn-ea"/>
                  </a:rPr>
                  <a:t>。</a:t>
                </a:r>
                <a:endParaRPr lang="en-US" altLang="zh-CN" sz="200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a:sym typeface="+mn-ea"/>
                  </a:rPr>
                  <a:t>即</a:t>
                </a:r>
                <a:r>
                  <a:rPr lang="zh-CN" altLang="en-US" sz="2000" dirty="0">
                    <a:sym typeface="+mn-ea"/>
                  </a:rPr>
                  <a:t>判别模型的输入类型为</a:t>
                </a:r>
                <a14:m>
                  <m:oMath xmlns:m="http://schemas.openxmlformats.org/officeDocument/2006/math">
                    <m:r>
                      <a:rPr lang="en-US" altLang="zh-CN" sz="2000" b="0" i="1" smtClean="0">
                        <a:latin typeface="Cambria Math" panose="02040503050406030204" pitchFamily="18" charset="0"/>
                        <a:sym typeface="+mn-ea"/>
                      </a:rPr>
                      <m:t>(</m:t>
                    </m:r>
                    <m:sSub>
                      <m:sSubPr>
                        <m:ctrlPr>
                          <a:rPr lang="en-US" altLang="zh-CN" sz="2000" b="0" i="1" smtClean="0">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𝑓𝑎𝑘𝑒</m:t>
                        </m:r>
                      </m:sub>
                    </m:sSub>
                    <m:r>
                      <a:rPr lang="en-US" altLang="zh-CN" sz="2000" b="0" i="1" smtClean="0">
                        <a:latin typeface="Cambria Math" panose="02040503050406030204" pitchFamily="18" charset="0"/>
                        <a:sym typeface="+mn-ea"/>
                      </a:rPr>
                      <m:t>,0)</m:t>
                    </m:r>
                  </m:oMath>
                </a14:m>
                <a:r>
                  <a:rPr lang="zh-CN" altLang="en-US" sz="2000" dirty="0">
                    <a:sym typeface="+mn-ea"/>
                  </a:rPr>
                  <a:t>或者</a:t>
                </a:r>
                <a14:m>
                  <m:oMath xmlns:m="http://schemas.openxmlformats.org/officeDocument/2006/math">
                    <m:r>
                      <a:rPr lang="en-US" altLang="zh-CN" sz="2000" i="1">
                        <a:latin typeface="Cambria Math" panose="02040503050406030204" pitchFamily="18" charset="0"/>
                        <a:sym typeface="+mn-ea"/>
                      </a:rPr>
                      <m:t>(</m:t>
                    </m:r>
                    <m:sSub>
                      <m:sSubPr>
                        <m:ctrlPr>
                          <a:rPr lang="en-US" altLang="zh-CN" sz="2000" i="1">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𝑟𝑒𝑎𝑙</m:t>
                        </m:r>
                      </m:sub>
                    </m:sSub>
                    <m:r>
                      <a:rPr lang="en-US" altLang="zh-CN" sz="2000" i="1">
                        <a:latin typeface="Cambria Math" panose="02040503050406030204" pitchFamily="18" charset="0"/>
                        <a:sym typeface="+mn-ea"/>
                      </a:rPr>
                      <m:t>,</m:t>
                    </m:r>
                    <m:r>
                      <a:rPr lang="en-US" altLang="zh-CN" sz="2000" b="0" i="1" smtClean="0">
                        <a:latin typeface="Cambria Math" panose="02040503050406030204" pitchFamily="18" charset="0"/>
                        <a:sym typeface="+mn-ea"/>
                      </a:rPr>
                      <m:t>1</m:t>
                    </m:r>
                    <m:r>
                      <a:rPr lang="en-US" altLang="zh-CN" sz="2000" i="1">
                        <a:latin typeface="Cambria Math" panose="02040503050406030204" pitchFamily="18" charset="0"/>
                        <a:sym typeface="+mn-ea"/>
                      </a:rPr>
                      <m:t>)</m:t>
                    </m:r>
                  </m:oMath>
                </a14:m>
                <a:r>
                  <a:rPr lang="zh-CN" altLang="en-US" sz="2000" dirty="0">
                    <a:sym typeface="+mn-ea"/>
                  </a:rPr>
                  <a:t> 。</a:t>
                </a:r>
                <a:endParaRPr lang="zh-CN" altLang="en-US" sz="2000" dirty="0"/>
              </a:p>
              <a:p>
                <a:endParaRPr lang="zh-CN" altLang="en-US" dirty="0"/>
              </a:p>
            </p:txBody>
          </p:sp>
        </mc:Choice>
        <mc:Fallback>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使用得到的概率值计算损失函数，解释损失函数之前，我们先解释下判别模型的输入。</a:t>
                </a:r>
                <a:endParaRPr lang="en-US" altLang="zh-CN" sz="2000" dirty="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smtClean="0">
                    <a:sym typeface="+mn-ea"/>
                  </a:rPr>
                  <a:t>。</a:t>
                </a:r>
                <a:endParaRPr lang="en-US" altLang="zh-CN" sz="200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smtClean="0">
                    <a:sym typeface="+mn-ea"/>
                  </a:rPr>
                  <a:t>即</a:t>
                </a:r>
                <a:r>
                  <a:rPr lang="zh-CN" altLang="en-US" sz="2000" dirty="0">
                    <a:sym typeface="+mn-ea"/>
                  </a:rPr>
                  <a:t>判别模型的输入类型</a:t>
                </a:r>
                <a:r>
                  <a:rPr lang="zh-CN" altLang="en-US" sz="2000" dirty="0" smtClean="0">
                    <a:sym typeface="+mn-ea"/>
                  </a:rPr>
                  <a:t>为</a:t>
                </a:r>
                <a:r>
                  <a:rPr lang="en-US" altLang="zh-CN" sz="2000" b="0" i="0" smtClean="0">
                    <a:latin typeface="Cambria Math" panose="02040503050406030204" pitchFamily="18" charset="0"/>
                    <a:sym typeface="+mn-ea"/>
                  </a:rPr>
                  <a:t>(𝑥_𝑓𝑎𝑘𝑒,0)</a:t>
                </a:r>
                <a:r>
                  <a:rPr lang="zh-CN" altLang="en-US" sz="2000" dirty="0" smtClean="0">
                    <a:sym typeface="+mn-ea"/>
                  </a:rPr>
                  <a:t>或者</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𝑥</a:t>
                </a:r>
                <a:r>
                  <a:rPr lang="en-US" altLang="zh-CN" sz="2000" b="0" i="0">
                    <a:latin typeface="Cambria Math" panose="02040503050406030204" pitchFamily="18" charset="0"/>
                    <a:sym typeface="+mn-ea"/>
                  </a:rPr>
                  <a:t>_</a:t>
                </a:r>
                <a:r>
                  <a:rPr lang="en-US" altLang="zh-CN" sz="2000" b="0" i="0" smtClean="0">
                    <a:latin typeface="Cambria Math" panose="02040503050406030204" pitchFamily="18" charset="0"/>
                    <a:sym typeface="+mn-ea"/>
                  </a:rPr>
                  <a:t>𝑟𝑒𝑎𝑙</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1</a:t>
                </a:r>
                <a:r>
                  <a:rPr lang="en-US" altLang="zh-CN" sz="2000" i="0">
                    <a:latin typeface="Cambria Math" panose="02040503050406030204" pitchFamily="18" charset="0"/>
                    <a:sym typeface="+mn-ea"/>
                  </a:rPr>
                  <a:t>)</a:t>
                </a:r>
                <a:r>
                  <a:rPr lang="zh-CN" altLang="en-US" sz="2000" dirty="0">
                    <a:sym typeface="+mn-ea"/>
                  </a:rPr>
                  <a:t> 。</a:t>
                </a:r>
                <a:endParaRPr lang="zh-CN" altLang="en-US" sz="2000" dirty="0"/>
              </a:p>
              <a:p>
                <a:endParaRPr lang="zh-CN" altLang="en-US" dirty="0"/>
              </a:p>
            </p:txBody>
          </p:sp>
        </mc:Fallback>
      </mc:AlternateContent>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使用得到的概率值计算损失函数，解释损失函数之前，我们先解释下判别模型的输入。</a:t>
                </a:r>
                <a:endParaRPr lang="en-US" altLang="zh-CN" sz="2000" dirty="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a:sym typeface="+mn-ea"/>
                  </a:rPr>
                  <a:t>。</a:t>
                </a:r>
                <a:endParaRPr lang="en-US" altLang="zh-CN" sz="200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a:sym typeface="+mn-ea"/>
                  </a:rPr>
                  <a:t>即</a:t>
                </a:r>
                <a:r>
                  <a:rPr lang="zh-CN" altLang="en-US" sz="2000" dirty="0">
                    <a:sym typeface="+mn-ea"/>
                  </a:rPr>
                  <a:t>判别模型的输入类型为</a:t>
                </a:r>
                <a14:m>
                  <m:oMath xmlns:m="http://schemas.openxmlformats.org/officeDocument/2006/math">
                    <m:r>
                      <a:rPr lang="en-US" altLang="zh-CN" sz="2000" b="0" i="1" smtClean="0">
                        <a:latin typeface="Cambria Math" panose="02040503050406030204" pitchFamily="18" charset="0"/>
                        <a:sym typeface="+mn-ea"/>
                      </a:rPr>
                      <m:t>(</m:t>
                    </m:r>
                    <m:sSub>
                      <m:sSubPr>
                        <m:ctrlPr>
                          <a:rPr lang="en-US" altLang="zh-CN" sz="2000" b="0" i="1" smtClean="0">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𝑓𝑎𝑘𝑒</m:t>
                        </m:r>
                      </m:sub>
                    </m:sSub>
                    <m:r>
                      <a:rPr lang="en-US" altLang="zh-CN" sz="2000" b="0" i="1" smtClean="0">
                        <a:latin typeface="Cambria Math" panose="02040503050406030204" pitchFamily="18" charset="0"/>
                        <a:sym typeface="+mn-ea"/>
                      </a:rPr>
                      <m:t>,0)</m:t>
                    </m:r>
                  </m:oMath>
                </a14:m>
                <a:r>
                  <a:rPr lang="zh-CN" altLang="en-US" sz="2000" dirty="0">
                    <a:sym typeface="+mn-ea"/>
                  </a:rPr>
                  <a:t>或者</a:t>
                </a:r>
                <a14:m>
                  <m:oMath xmlns:m="http://schemas.openxmlformats.org/officeDocument/2006/math">
                    <m:r>
                      <a:rPr lang="en-US" altLang="zh-CN" sz="2000" i="1">
                        <a:latin typeface="Cambria Math" panose="02040503050406030204" pitchFamily="18" charset="0"/>
                        <a:sym typeface="+mn-ea"/>
                      </a:rPr>
                      <m:t>(</m:t>
                    </m:r>
                    <m:sSub>
                      <m:sSubPr>
                        <m:ctrlPr>
                          <a:rPr lang="en-US" altLang="zh-CN" sz="2000" i="1">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𝑟𝑒𝑎𝑙</m:t>
                        </m:r>
                      </m:sub>
                    </m:sSub>
                    <m:r>
                      <a:rPr lang="en-US" altLang="zh-CN" sz="2000" i="1">
                        <a:latin typeface="Cambria Math" panose="02040503050406030204" pitchFamily="18" charset="0"/>
                        <a:sym typeface="+mn-ea"/>
                      </a:rPr>
                      <m:t>,</m:t>
                    </m:r>
                    <m:r>
                      <a:rPr lang="en-US" altLang="zh-CN" sz="2000" b="0" i="1" smtClean="0">
                        <a:latin typeface="Cambria Math" panose="02040503050406030204" pitchFamily="18" charset="0"/>
                        <a:sym typeface="+mn-ea"/>
                      </a:rPr>
                      <m:t>1</m:t>
                    </m:r>
                    <m:r>
                      <a:rPr lang="en-US" altLang="zh-CN" sz="2000" i="1">
                        <a:latin typeface="Cambria Math" panose="02040503050406030204" pitchFamily="18" charset="0"/>
                        <a:sym typeface="+mn-ea"/>
                      </a:rPr>
                      <m:t>)</m:t>
                    </m:r>
                  </m:oMath>
                </a14:m>
                <a:r>
                  <a:rPr lang="zh-CN" altLang="en-US" sz="2000" dirty="0">
                    <a:sym typeface="+mn-ea"/>
                  </a:rPr>
                  <a:t> 。</a:t>
                </a:r>
                <a:endParaRPr lang="zh-CN" altLang="en-US" sz="2000" dirty="0"/>
              </a:p>
              <a:p>
                <a:endParaRPr lang="zh-CN" altLang="en-US" dirty="0"/>
              </a:p>
            </p:txBody>
          </p:sp>
        </mc:Choice>
        <mc:Fallback>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使用得到的概率值计算损失函数，解释损失函数之前，我们先解释下判别模型的输入。</a:t>
                </a:r>
                <a:endParaRPr lang="en-US" altLang="zh-CN" sz="2000" dirty="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smtClean="0">
                    <a:sym typeface="+mn-ea"/>
                  </a:rPr>
                  <a:t>。</a:t>
                </a:r>
                <a:endParaRPr lang="en-US" altLang="zh-CN" sz="200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smtClean="0">
                    <a:sym typeface="+mn-ea"/>
                  </a:rPr>
                  <a:t>即</a:t>
                </a:r>
                <a:r>
                  <a:rPr lang="zh-CN" altLang="en-US" sz="2000" dirty="0">
                    <a:sym typeface="+mn-ea"/>
                  </a:rPr>
                  <a:t>判别模型的输入类型</a:t>
                </a:r>
                <a:r>
                  <a:rPr lang="zh-CN" altLang="en-US" sz="2000" dirty="0" smtClean="0">
                    <a:sym typeface="+mn-ea"/>
                  </a:rPr>
                  <a:t>为</a:t>
                </a:r>
                <a:r>
                  <a:rPr lang="en-US" altLang="zh-CN" sz="2000" b="0" i="0" smtClean="0">
                    <a:latin typeface="Cambria Math" panose="02040503050406030204" pitchFamily="18" charset="0"/>
                    <a:sym typeface="+mn-ea"/>
                  </a:rPr>
                  <a:t>(𝑥_𝑓𝑎𝑘𝑒,0)</a:t>
                </a:r>
                <a:r>
                  <a:rPr lang="zh-CN" altLang="en-US" sz="2000" dirty="0" smtClean="0">
                    <a:sym typeface="+mn-ea"/>
                  </a:rPr>
                  <a:t>或者</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𝑥</a:t>
                </a:r>
                <a:r>
                  <a:rPr lang="en-US" altLang="zh-CN" sz="2000" b="0" i="0">
                    <a:latin typeface="Cambria Math" panose="02040503050406030204" pitchFamily="18" charset="0"/>
                    <a:sym typeface="+mn-ea"/>
                  </a:rPr>
                  <a:t>_</a:t>
                </a:r>
                <a:r>
                  <a:rPr lang="en-US" altLang="zh-CN" sz="2000" b="0" i="0" smtClean="0">
                    <a:latin typeface="Cambria Math" panose="02040503050406030204" pitchFamily="18" charset="0"/>
                    <a:sym typeface="+mn-ea"/>
                  </a:rPr>
                  <a:t>𝑟𝑒𝑎𝑙</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1</a:t>
                </a:r>
                <a:r>
                  <a:rPr lang="en-US" altLang="zh-CN" sz="2000" i="0">
                    <a:latin typeface="Cambria Math" panose="02040503050406030204" pitchFamily="18" charset="0"/>
                    <a:sym typeface="+mn-ea"/>
                  </a:rPr>
                  <a:t>)</a:t>
                </a:r>
                <a:r>
                  <a:rPr lang="zh-CN" altLang="en-US" sz="2000" dirty="0">
                    <a:sym typeface="+mn-ea"/>
                  </a:rPr>
                  <a:t> 。</a:t>
                </a:r>
                <a:endParaRPr lang="zh-CN" altLang="en-US" sz="2000" dirty="0"/>
              </a:p>
              <a:p>
                <a:endParaRPr lang="zh-CN" altLang="en-US" dirty="0"/>
              </a:p>
            </p:txBody>
          </p:sp>
        </mc:Fallback>
      </mc:AlternateContent>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使用得到的概率值计算损失函数，解释损失函数之前，我们先解释下判别模型的输入。</a:t>
                </a:r>
                <a:endParaRPr lang="en-US" altLang="zh-CN" sz="2000" dirty="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a:sym typeface="+mn-ea"/>
                  </a:rPr>
                  <a:t>。</a:t>
                </a:r>
                <a:endParaRPr lang="en-US" altLang="zh-CN" sz="200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a:sym typeface="+mn-ea"/>
                  </a:rPr>
                  <a:t>即</a:t>
                </a:r>
                <a:r>
                  <a:rPr lang="zh-CN" altLang="en-US" sz="2000" dirty="0">
                    <a:sym typeface="+mn-ea"/>
                  </a:rPr>
                  <a:t>判别模型的输入类型为</a:t>
                </a:r>
                <a14:m>
                  <m:oMath xmlns:m="http://schemas.openxmlformats.org/officeDocument/2006/math">
                    <m:r>
                      <a:rPr lang="en-US" altLang="zh-CN" sz="2000" b="0" i="1" smtClean="0">
                        <a:latin typeface="Cambria Math" panose="02040503050406030204" pitchFamily="18" charset="0"/>
                        <a:sym typeface="+mn-ea"/>
                      </a:rPr>
                      <m:t>(</m:t>
                    </m:r>
                    <m:sSub>
                      <m:sSubPr>
                        <m:ctrlPr>
                          <a:rPr lang="en-US" altLang="zh-CN" sz="2000" b="0" i="1" smtClean="0">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𝑓𝑎𝑘𝑒</m:t>
                        </m:r>
                      </m:sub>
                    </m:sSub>
                    <m:r>
                      <a:rPr lang="en-US" altLang="zh-CN" sz="2000" b="0" i="1" smtClean="0">
                        <a:latin typeface="Cambria Math" panose="02040503050406030204" pitchFamily="18" charset="0"/>
                        <a:sym typeface="+mn-ea"/>
                      </a:rPr>
                      <m:t>,0)</m:t>
                    </m:r>
                  </m:oMath>
                </a14:m>
                <a:r>
                  <a:rPr lang="zh-CN" altLang="en-US" sz="2000" dirty="0">
                    <a:sym typeface="+mn-ea"/>
                  </a:rPr>
                  <a:t>或者</a:t>
                </a:r>
                <a14:m>
                  <m:oMath xmlns:m="http://schemas.openxmlformats.org/officeDocument/2006/math">
                    <m:r>
                      <a:rPr lang="en-US" altLang="zh-CN" sz="2000" i="1">
                        <a:latin typeface="Cambria Math" panose="02040503050406030204" pitchFamily="18" charset="0"/>
                        <a:sym typeface="+mn-ea"/>
                      </a:rPr>
                      <m:t>(</m:t>
                    </m:r>
                    <m:sSub>
                      <m:sSubPr>
                        <m:ctrlPr>
                          <a:rPr lang="en-US" altLang="zh-CN" sz="2000" i="1">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𝑟𝑒𝑎𝑙</m:t>
                        </m:r>
                      </m:sub>
                    </m:sSub>
                    <m:r>
                      <a:rPr lang="en-US" altLang="zh-CN" sz="2000" i="1">
                        <a:latin typeface="Cambria Math" panose="02040503050406030204" pitchFamily="18" charset="0"/>
                        <a:sym typeface="+mn-ea"/>
                      </a:rPr>
                      <m:t>,</m:t>
                    </m:r>
                    <m:r>
                      <a:rPr lang="en-US" altLang="zh-CN" sz="2000" b="0" i="1" smtClean="0">
                        <a:latin typeface="Cambria Math" panose="02040503050406030204" pitchFamily="18" charset="0"/>
                        <a:sym typeface="+mn-ea"/>
                      </a:rPr>
                      <m:t>1</m:t>
                    </m:r>
                    <m:r>
                      <a:rPr lang="en-US" altLang="zh-CN" sz="2000" i="1">
                        <a:latin typeface="Cambria Math" panose="02040503050406030204" pitchFamily="18" charset="0"/>
                        <a:sym typeface="+mn-ea"/>
                      </a:rPr>
                      <m:t>)</m:t>
                    </m:r>
                  </m:oMath>
                </a14:m>
                <a:r>
                  <a:rPr lang="zh-CN" altLang="en-US" sz="2000" dirty="0">
                    <a:sym typeface="+mn-ea"/>
                  </a:rPr>
                  <a:t> 。</a:t>
                </a:r>
                <a:endParaRPr lang="zh-CN" altLang="en-US" sz="2000" dirty="0"/>
              </a:p>
              <a:p>
                <a:endParaRPr lang="zh-CN" altLang="en-US" dirty="0"/>
              </a:p>
            </p:txBody>
          </p:sp>
        </mc:Choice>
        <mc:Fallback>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使用得到的概率值计算损失函数，解释损失函数之前，我们先解释下判别模型的输入。</a:t>
                </a:r>
                <a:endParaRPr lang="en-US" altLang="zh-CN" sz="2000" dirty="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smtClean="0">
                    <a:sym typeface="+mn-ea"/>
                  </a:rPr>
                  <a:t>。</a:t>
                </a:r>
                <a:endParaRPr lang="en-US" altLang="zh-CN" sz="200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smtClean="0">
                    <a:sym typeface="+mn-ea"/>
                  </a:rPr>
                  <a:t>即</a:t>
                </a:r>
                <a:r>
                  <a:rPr lang="zh-CN" altLang="en-US" sz="2000" dirty="0">
                    <a:sym typeface="+mn-ea"/>
                  </a:rPr>
                  <a:t>判别模型的输入类型</a:t>
                </a:r>
                <a:r>
                  <a:rPr lang="zh-CN" altLang="en-US" sz="2000" dirty="0" smtClean="0">
                    <a:sym typeface="+mn-ea"/>
                  </a:rPr>
                  <a:t>为</a:t>
                </a:r>
                <a:r>
                  <a:rPr lang="en-US" altLang="zh-CN" sz="2000" b="0" i="0" smtClean="0">
                    <a:latin typeface="Cambria Math" panose="02040503050406030204" pitchFamily="18" charset="0"/>
                    <a:sym typeface="+mn-ea"/>
                  </a:rPr>
                  <a:t>(𝑥_𝑓𝑎𝑘𝑒,0)</a:t>
                </a:r>
                <a:r>
                  <a:rPr lang="zh-CN" altLang="en-US" sz="2000" dirty="0" smtClean="0">
                    <a:sym typeface="+mn-ea"/>
                  </a:rPr>
                  <a:t>或者</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𝑥</a:t>
                </a:r>
                <a:r>
                  <a:rPr lang="en-US" altLang="zh-CN" sz="2000" b="0" i="0">
                    <a:latin typeface="Cambria Math" panose="02040503050406030204" pitchFamily="18" charset="0"/>
                    <a:sym typeface="+mn-ea"/>
                  </a:rPr>
                  <a:t>_</a:t>
                </a:r>
                <a:r>
                  <a:rPr lang="en-US" altLang="zh-CN" sz="2000" b="0" i="0" smtClean="0">
                    <a:latin typeface="Cambria Math" panose="02040503050406030204" pitchFamily="18" charset="0"/>
                    <a:sym typeface="+mn-ea"/>
                  </a:rPr>
                  <a:t>𝑟𝑒𝑎𝑙</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1</a:t>
                </a:r>
                <a:r>
                  <a:rPr lang="en-US" altLang="zh-CN" sz="2000" i="0">
                    <a:latin typeface="Cambria Math" panose="02040503050406030204" pitchFamily="18" charset="0"/>
                    <a:sym typeface="+mn-ea"/>
                  </a:rPr>
                  <a:t>)</a:t>
                </a:r>
                <a:r>
                  <a:rPr lang="zh-CN" altLang="en-US" sz="2000" dirty="0">
                    <a:sym typeface="+mn-ea"/>
                  </a:rPr>
                  <a:t> 。</a:t>
                </a:r>
                <a:endParaRPr lang="zh-CN" altLang="en-US" sz="2000" dirty="0"/>
              </a:p>
              <a:p>
                <a:endParaRPr lang="zh-CN" altLang="en-US" dirty="0"/>
              </a:p>
            </p:txBody>
          </p:sp>
        </mc:Fallback>
      </mc:AlternateContent>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55" dirty="0"/>
              <a:t>生成模型就是负责训练出样本的分布，如果训练样本是图片就生成相似的图片，如果训练样本是文章句子就生成相似的文章句子。</a:t>
            </a:r>
            <a:endParaRPr lang="en-US" altLang="zh-CN" sz="2055" dirty="0"/>
          </a:p>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生成式对抗网络的优化是一个二元极大绩效博弈问题，它的目的是使生成模型的输出再输入给判别模型时，判别模型很难判断是真实数据还是虚假数据。训练好的生成模型，有能力把一个噪声向量转化成和训练集类似的样本。</a:t>
            </a:r>
            <a:endParaRPr lang="en-US" altLang="zh-CN" dirty="0"/>
          </a:p>
          <a:p>
            <a:r>
              <a:rPr lang="zh-CN" altLang="en-US" dirty="0"/>
              <a:t>具体到每一个生成式对抗网络的模型，有很多种结构，不过整体思路是不变的。</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55" dirty="0"/>
              <a:t>生成模型就是负责训练出样本的分布，如果训练样本是图片就生成相似的图片，如果训练样本是文章句子就生成相似的文章句子。</a:t>
            </a:r>
            <a:endParaRPr lang="en-US" altLang="zh-CN" sz="2055" dirty="0"/>
          </a:p>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0" i="0" kern="1200" dirty="0">
                <a:solidFill>
                  <a:schemeClr val="tx1"/>
                </a:solidFill>
                <a:effectLst/>
                <a:latin typeface="+mn-lt"/>
                <a:ea typeface="+mn-ea"/>
                <a:cs typeface="+mn-cs"/>
              </a:rPr>
              <a:t>男：哎，你看我给你拍的好不好？</a:t>
            </a:r>
            <a:endParaRPr lang="zh-CN" altLang="en-US" sz="1400" b="0" i="0" kern="1200" dirty="0">
              <a:solidFill>
                <a:schemeClr val="tx1"/>
              </a:solidFill>
              <a:effectLst/>
              <a:latin typeface="+mn-lt"/>
              <a:ea typeface="+mn-ea"/>
              <a:cs typeface="+mn-cs"/>
            </a:endParaRPr>
          </a:p>
          <a:p>
            <a:r>
              <a:rPr lang="zh-CN" altLang="en-US" sz="1400" b="0" i="0" kern="1200" dirty="0">
                <a:solidFill>
                  <a:schemeClr val="tx1"/>
                </a:solidFill>
                <a:effectLst/>
                <a:latin typeface="+mn-lt"/>
                <a:ea typeface="+mn-ea"/>
                <a:cs typeface="+mn-cs"/>
              </a:rPr>
              <a:t>女：这是什么鬼，你不能学学</a:t>
            </a:r>
            <a:r>
              <a:rPr lang="en-US" altLang="zh-CN" sz="1400" b="0" i="0" kern="1200" dirty="0">
                <a:solidFill>
                  <a:schemeClr val="tx1"/>
                </a:solidFill>
                <a:effectLst/>
                <a:latin typeface="+mn-lt"/>
                <a:ea typeface="+mn-ea"/>
                <a:cs typeface="+mn-cs"/>
              </a:rPr>
              <a:t>XXX</a:t>
            </a:r>
            <a:r>
              <a:rPr lang="zh-CN" altLang="en-US" sz="1400" b="0" i="0" kern="1200" dirty="0">
                <a:solidFill>
                  <a:schemeClr val="tx1"/>
                </a:solidFill>
                <a:effectLst/>
                <a:latin typeface="+mn-lt"/>
                <a:ea typeface="+mn-ea"/>
                <a:cs typeface="+mn-cs"/>
              </a:rPr>
              <a:t>的构图吗？</a:t>
            </a:r>
            <a:endParaRPr lang="zh-CN" altLang="en-US" sz="1400" b="0" i="0" kern="1200" dirty="0">
              <a:solidFill>
                <a:schemeClr val="tx1"/>
              </a:solidFill>
              <a:effectLst/>
              <a:latin typeface="+mn-lt"/>
              <a:ea typeface="+mn-ea"/>
              <a:cs typeface="+mn-cs"/>
            </a:endParaRPr>
          </a:p>
          <a:p>
            <a:r>
              <a:rPr lang="zh-CN" altLang="en-US" sz="1400" b="0" i="0" kern="1200" dirty="0">
                <a:solidFill>
                  <a:schemeClr val="tx1"/>
                </a:solidFill>
                <a:effectLst/>
                <a:latin typeface="+mn-lt"/>
                <a:ea typeface="+mn-ea"/>
                <a:cs typeface="+mn-cs"/>
              </a:rPr>
              <a:t>男：哦</a:t>
            </a:r>
            <a:endParaRPr lang="zh-CN" altLang="en-US" sz="1400" b="0" i="0" kern="1200" dirty="0">
              <a:solidFill>
                <a:schemeClr val="tx1"/>
              </a:solidFill>
              <a:effectLst/>
              <a:latin typeface="+mn-lt"/>
              <a:ea typeface="+mn-ea"/>
              <a:cs typeface="+mn-cs"/>
            </a:endParaRPr>
          </a:p>
          <a:p>
            <a:r>
              <a:rPr lang="en-US" altLang="zh-CN" sz="1400" b="0" i="0" kern="1200" dirty="0">
                <a:solidFill>
                  <a:schemeClr val="tx1"/>
                </a:solidFill>
                <a:effectLst/>
                <a:latin typeface="+mn-lt"/>
                <a:ea typeface="+mn-ea"/>
                <a:cs typeface="+mn-cs"/>
              </a:rPr>
              <a:t>……</a:t>
            </a:r>
            <a:endParaRPr lang="en-US" altLang="zh-CN" sz="1400" b="0" i="0" kern="1200" dirty="0">
              <a:solidFill>
                <a:schemeClr val="tx1"/>
              </a:solidFill>
              <a:effectLst/>
              <a:latin typeface="+mn-lt"/>
              <a:ea typeface="+mn-ea"/>
              <a:cs typeface="+mn-cs"/>
            </a:endParaRPr>
          </a:p>
          <a:p>
            <a:r>
              <a:rPr lang="zh-CN" altLang="en-US" sz="1400" b="0" i="0" kern="1200" dirty="0">
                <a:solidFill>
                  <a:schemeClr val="tx1"/>
                </a:solidFill>
                <a:effectLst/>
                <a:latin typeface="+mn-lt"/>
                <a:ea typeface="+mn-ea"/>
                <a:cs typeface="+mn-cs"/>
              </a:rPr>
              <a:t>男：这次你看我拍的行不行？</a:t>
            </a:r>
            <a:endParaRPr lang="zh-CN" altLang="en-US" sz="1400" b="0" i="0" kern="1200" dirty="0">
              <a:solidFill>
                <a:schemeClr val="tx1"/>
              </a:solidFill>
              <a:effectLst/>
              <a:latin typeface="+mn-lt"/>
              <a:ea typeface="+mn-ea"/>
              <a:cs typeface="+mn-cs"/>
            </a:endParaRPr>
          </a:p>
          <a:p>
            <a:r>
              <a:rPr lang="zh-CN" altLang="en-US" sz="1400" b="0" i="0" kern="1200" dirty="0">
                <a:solidFill>
                  <a:schemeClr val="tx1"/>
                </a:solidFill>
                <a:effectLst/>
                <a:latin typeface="+mn-lt"/>
                <a:ea typeface="+mn-ea"/>
                <a:cs typeface="+mn-cs"/>
              </a:rPr>
              <a:t>女：你看看你的后期，再看看</a:t>
            </a:r>
            <a:r>
              <a:rPr lang="en-US" altLang="zh-CN" sz="1400" b="0" i="0" kern="1200" dirty="0">
                <a:solidFill>
                  <a:schemeClr val="tx1"/>
                </a:solidFill>
                <a:effectLst/>
                <a:latin typeface="+mn-lt"/>
                <a:ea typeface="+mn-ea"/>
                <a:cs typeface="+mn-cs"/>
              </a:rPr>
              <a:t>YYY</a:t>
            </a:r>
            <a:r>
              <a:rPr lang="zh-CN" altLang="en-US" sz="1400" b="0" i="0" kern="1200" dirty="0">
                <a:solidFill>
                  <a:schemeClr val="tx1"/>
                </a:solidFill>
                <a:effectLst/>
                <a:latin typeface="+mn-lt"/>
                <a:ea typeface="+mn-ea"/>
                <a:cs typeface="+mn-cs"/>
              </a:rPr>
              <a:t>的后期吧，呵呵</a:t>
            </a:r>
            <a:endParaRPr lang="zh-CN" altLang="en-US" sz="1400" b="0" i="0" kern="1200" dirty="0">
              <a:solidFill>
                <a:schemeClr val="tx1"/>
              </a:solidFill>
              <a:effectLst/>
              <a:latin typeface="+mn-lt"/>
              <a:ea typeface="+mn-ea"/>
              <a:cs typeface="+mn-cs"/>
            </a:endParaRPr>
          </a:p>
          <a:p>
            <a:r>
              <a:rPr lang="zh-CN" altLang="en-US" sz="1400" b="0" i="0" kern="1200" dirty="0">
                <a:solidFill>
                  <a:schemeClr val="tx1"/>
                </a:solidFill>
                <a:effectLst/>
                <a:latin typeface="+mn-lt"/>
                <a:ea typeface="+mn-ea"/>
                <a:cs typeface="+mn-cs"/>
              </a:rPr>
              <a:t>男：哦</a:t>
            </a:r>
            <a:endParaRPr lang="zh-CN" altLang="en-US" sz="1400" b="0" i="0" kern="1200" dirty="0">
              <a:solidFill>
                <a:schemeClr val="tx1"/>
              </a:solidFill>
              <a:effectLst/>
              <a:latin typeface="+mn-lt"/>
              <a:ea typeface="+mn-ea"/>
              <a:cs typeface="+mn-cs"/>
            </a:endParaRPr>
          </a:p>
          <a:p>
            <a:r>
              <a:rPr lang="en-US" altLang="zh-CN" sz="1400" b="0" i="0" kern="1200" dirty="0">
                <a:solidFill>
                  <a:schemeClr val="tx1"/>
                </a:solidFill>
                <a:effectLst/>
                <a:latin typeface="+mn-lt"/>
                <a:ea typeface="+mn-ea"/>
                <a:cs typeface="+mn-cs"/>
              </a:rPr>
              <a:t>……</a:t>
            </a:r>
            <a:endParaRPr lang="en-US" altLang="zh-CN" sz="1400" b="0" i="0" kern="1200" dirty="0">
              <a:solidFill>
                <a:schemeClr val="tx1"/>
              </a:solidFill>
              <a:effectLst/>
              <a:latin typeface="+mn-lt"/>
              <a:ea typeface="+mn-ea"/>
              <a:cs typeface="+mn-cs"/>
            </a:endParaRPr>
          </a:p>
          <a:p>
            <a:r>
              <a:rPr lang="zh-CN" altLang="en-US" sz="1400" b="0" i="0" kern="1200" dirty="0">
                <a:solidFill>
                  <a:schemeClr val="tx1"/>
                </a:solidFill>
                <a:effectLst/>
                <a:latin typeface="+mn-lt"/>
                <a:ea typeface="+mn-ea"/>
                <a:cs typeface="+mn-cs"/>
              </a:rPr>
              <a:t>男：这次好点了吧？</a:t>
            </a:r>
            <a:endParaRPr lang="zh-CN" altLang="en-US" sz="1400" b="0" i="0" kern="1200" dirty="0">
              <a:solidFill>
                <a:schemeClr val="tx1"/>
              </a:solidFill>
              <a:effectLst/>
              <a:latin typeface="+mn-lt"/>
              <a:ea typeface="+mn-ea"/>
              <a:cs typeface="+mn-cs"/>
            </a:endParaRPr>
          </a:p>
          <a:p>
            <a:r>
              <a:rPr lang="zh-CN" altLang="en-US" sz="1400" b="0" i="0" kern="1200" dirty="0">
                <a:solidFill>
                  <a:schemeClr val="tx1"/>
                </a:solidFill>
                <a:effectLst/>
                <a:latin typeface="+mn-lt"/>
                <a:ea typeface="+mn-ea"/>
                <a:cs typeface="+mn-cs"/>
              </a:rPr>
              <a:t>女：呵呵，我看你这辈子是学不会摄影了</a:t>
            </a:r>
            <a:endParaRPr lang="zh-CN" altLang="en-US" sz="1400" b="0" i="0" kern="1200" dirty="0">
              <a:solidFill>
                <a:schemeClr val="tx1"/>
              </a:solidFill>
              <a:effectLst/>
              <a:latin typeface="+mn-lt"/>
              <a:ea typeface="+mn-ea"/>
              <a:cs typeface="+mn-cs"/>
            </a:endParaRPr>
          </a:p>
          <a:p>
            <a:r>
              <a:rPr lang="en-US" altLang="zh-CN" sz="1400" b="0" i="0" kern="1200" dirty="0">
                <a:solidFill>
                  <a:schemeClr val="tx1"/>
                </a:solidFill>
                <a:effectLst/>
                <a:latin typeface="+mn-lt"/>
                <a:ea typeface="+mn-ea"/>
                <a:cs typeface="+mn-cs"/>
              </a:rPr>
              <a:t>……</a:t>
            </a:r>
            <a:endParaRPr lang="en-US" altLang="zh-CN" sz="1400" b="0" i="0" kern="1200" dirty="0">
              <a:solidFill>
                <a:schemeClr val="tx1"/>
              </a:solidFill>
              <a:effectLst/>
              <a:latin typeface="+mn-lt"/>
              <a:ea typeface="+mn-ea"/>
              <a:cs typeface="+mn-cs"/>
            </a:endParaRPr>
          </a:p>
          <a:p>
            <a:r>
              <a:rPr lang="zh-CN" altLang="en-US" sz="1400" b="0" i="0" kern="1200" dirty="0">
                <a:solidFill>
                  <a:schemeClr val="tx1"/>
                </a:solidFill>
                <a:effectLst/>
                <a:latin typeface="+mn-lt"/>
                <a:ea typeface="+mn-ea"/>
                <a:cs typeface="+mn-cs"/>
              </a:rPr>
              <a:t>男：这次呢？</a:t>
            </a:r>
            <a:endParaRPr lang="zh-CN" altLang="en-US" sz="1400" b="0" i="0" kern="1200" dirty="0">
              <a:solidFill>
                <a:schemeClr val="tx1"/>
              </a:solidFill>
              <a:effectLst/>
              <a:latin typeface="+mn-lt"/>
              <a:ea typeface="+mn-ea"/>
              <a:cs typeface="+mn-cs"/>
            </a:endParaRPr>
          </a:p>
          <a:p>
            <a:r>
              <a:rPr lang="zh-CN" altLang="en-US" sz="1400" b="0" i="0" kern="1200" dirty="0">
                <a:solidFill>
                  <a:schemeClr val="tx1"/>
                </a:solidFill>
                <a:effectLst/>
                <a:latin typeface="+mn-lt"/>
                <a:ea typeface="+mn-ea"/>
                <a:cs typeface="+mn-cs"/>
              </a:rPr>
              <a:t>女：嗯，我拿去当头像了</a:t>
            </a:r>
            <a:endParaRPr lang="zh-CN" altLang="en-US" sz="1400" b="0" i="0" kern="1200" dirty="0">
              <a:solidFill>
                <a:schemeClr val="tx1"/>
              </a:solidFill>
              <a:effectLst/>
              <a:latin typeface="+mn-lt"/>
              <a:ea typeface="+mn-ea"/>
              <a:cs typeface="+mn-cs"/>
            </a:endParaRPr>
          </a:p>
          <a:p>
            <a:r>
              <a:rPr lang="zh-CN" altLang="en-US" sz="1400" b="0" i="0" kern="1200" dirty="0">
                <a:solidFill>
                  <a:schemeClr val="tx1"/>
                </a:solidFill>
                <a:effectLst/>
                <a:latin typeface="+mn-lt"/>
                <a:ea typeface="+mn-ea"/>
                <a:cs typeface="+mn-cs"/>
              </a:rPr>
              <a:t>上面这段对话讲述了一位“男朋友摄影师”的成长历程。很多人可能会问：这个故事和生成式对抗网络（</a:t>
            </a:r>
            <a:r>
              <a:rPr lang="en-US" altLang="zh-CN" sz="1400" b="0" i="0" kern="1200" dirty="0">
                <a:solidFill>
                  <a:schemeClr val="tx1"/>
                </a:solidFill>
                <a:effectLst/>
                <a:latin typeface="+mn-lt"/>
                <a:ea typeface="+mn-ea"/>
                <a:cs typeface="+mn-cs"/>
              </a:rPr>
              <a:t>GAN</a:t>
            </a:r>
            <a:r>
              <a:rPr lang="zh-CN" altLang="en-US" sz="1400" b="0" i="0" kern="1200" dirty="0">
                <a:solidFill>
                  <a:schemeClr val="tx1"/>
                </a:solidFill>
                <a:effectLst/>
                <a:latin typeface="+mn-lt"/>
                <a:ea typeface="+mn-ea"/>
                <a:cs typeface="+mn-cs"/>
              </a:rPr>
              <a:t>）有什么关系？其实，只要你能理解这段故事，就可以了解生成式对抗网络的工作原理。</a:t>
            </a:r>
            <a:endParaRPr lang="zh-CN" altLang="en-US" sz="14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使用得到的概率值计算损失函数，解释损失函数之前，我们先解释下判别模型的输入。</a:t>
                </a:r>
                <a:endParaRPr lang="en-US" altLang="zh-CN" sz="2000" dirty="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a:sym typeface="+mn-ea"/>
                  </a:rPr>
                  <a:t>。</a:t>
                </a:r>
                <a:endParaRPr lang="en-US" altLang="zh-CN" sz="200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a:sym typeface="+mn-ea"/>
                  </a:rPr>
                  <a:t>即</a:t>
                </a:r>
                <a:r>
                  <a:rPr lang="zh-CN" altLang="en-US" sz="2000" dirty="0">
                    <a:sym typeface="+mn-ea"/>
                  </a:rPr>
                  <a:t>判别模型的输入类型为</a:t>
                </a:r>
                <a14:m>
                  <m:oMath xmlns:m="http://schemas.openxmlformats.org/officeDocument/2006/math">
                    <m:r>
                      <a:rPr lang="en-US" altLang="zh-CN" sz="2000" b="0" i="1" smtClean="0">
                        <a:latin typeface="Cambria Math" panose="02040503050406030204" pitchFamily="18" charset="0"/>
                        <a:sym typeface="+mn-ea"/>
                      </a:rPr>
                      <m:t>(</m:t>
                    </m:r>
                    <m:sSub>
                      <m:sSubPr>
                        <m:ctrlPr>
                          <a:rPr lang="en-US" altLang="zh-CN" sz="2000" b="0" i="1" smtClean="0">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𝑓𝑎𝑘𝑒</m:t>
                        </m:r>
                      </m:sub>
                    </m:sSub>
                    <m:r>
                      <a:rPr lang="en-US" altLang="zh-CN" sz="2000" b="0" i="1" smtClean="0">
                        <a:latin typeface="Cambria Math" panose="02040503050406030204" pitchFamily="18" charset="0"/>
                        <a:sym typeface="+mn-ea"/>
                      </a:rPr>
                      <m:t>,0)</m:t>
                    </m:r>
                  </m:oMath>
                </a14:m>
                <a:r>
                  <a:rPr lang="zh-CN" altLang="en-US" sz="2000" dirty="0">
                    <a:sym typeface="+mn-ea"/>
                  </a:rPr>
                  <a:t>或者</a:t>
                </a:r>
                <a14:m>
                  <m:oMath xmlns:m="http://schemas.openxmlformats.org/officeDocument/2006/math">
                    <m:r>
                      <a:rPr lang="en-US" altLang="zh-CN" sz="2000" i="1">
                        <a:latin typeface="Cambria Math" panose="02040503050406030204" pitchFamily="18" charset="0"/>
                        <a:sym typeface="+mn-ea"/>
                      </a:rPr>
                      <m:t>(</m:t>
                    </m:r>
                    <m:sSub>
                      <m:sSubPr>
                        <m:ctrlPr>
                          <a:rPr lang="en-US" altLang="zh-CN" sz="2000" i="1">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𝑟𝑒𝑎𝑙</m:t>
                        </m:r>
                      </m:sub>
                    </m:sSub>
                    <m:r>
                      <a:rPr lang="en-US" altLang="zh-CN" sz="2000" i="1">
                        <a:latin typeface="Cambria Math" panose="02040503050406030204" pitchFamily="18" charset="0"/>
                        <a:sym typeface="+mn-ea"/>
                      </a:rPr>
                      <m:t>,</m:t>
                    </m:r>
                    <m:r>
                      <a:rPr lang="en-US" altLang="zh-CN" sz="2000" b="0" i="1" smtClean="0">
                        <a:latin typeface="Cambria Math" panose="02040503050406030204" pitchFamily="18" charset="0"/>
                        <a:sym typeface="+mn-ea"/>
                      </a:rPr>
                      <m:t>1</m:t>
                    </m:r>
                    <m:r>
                      <a:rPr lang="en-US" altLang="zh-CN" sz="2000" i="1">
                        <a:latin typeface="Cambria Math" panose="02040503050406030204" pitchFamily="18" charset="0"/>
                        <a:sym typeface="+mn-ea"/>
                      </a:rPr>
                      <m:t>)</m:t>
                    </m:r>
                  </m:oMath>
                </a14:m>
                <a:r>
                  <a:rPr lang="zh-CN" altLang="en-US" sz="2000" dirty="0">
                    <a:sym typeface="+mn-ea"/>
                  </a:rPr>
                  <a:t> 。</a:t>
                </a:r>
                <a:endParaRPr lang="zh-CN" altLang="en-US" sz="2000" dirty="0"/>
              </a:p>
              <a:p>
                <a:endParaRPr lang="zh-CN" altLang="en-US" dirty="0"/>
              </a:p>
            </p:txBody>
          </p:sp>
        </mc:Choice>
        <mc:Fallback>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使用得到的概率值计算损失函数，解释损失函数之前，我们先解释下判别模型的输入。</a:t>
                </a:r>
                <a:endParaRPr lang="en-US" altLang="zh-CN" sz="2000" dirty="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smtClean="0">
                    <a:sym typeface="+mn-ea"/>
                  </a:rPr>
                  <a:t>。</a:t>
                </a:r>
                <a:endParaRPr lang="en-US" altLang="zh-CN" sz="200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smtClean="0">
                    <a:sym typeface="+mn-ea"/>
                  </a:rPr>
                  <a:t>即</a:t>
                </a:r>
                <a:r>
                  <a:rPr lang="zh-CN" altLang="en-US" sz="2000" dirty="0">
                    <a:sym typeface="+mn-ea"/>
                  </a:rPr>
                  <a:t>判别模型的输入类型</a:t>
                </a:r>
                <a:r>
                  <a:rPr lang="zh-CN" altLang="en-US" sz="2000" dirty="0" smtClean="0">
                    <a:sym typeface="+mn-ea"/>
                  </a:rPr>
                  <a:t>为</a:t>
                </a:r>
                <a:r>
                  <a:rPr lang="en-US" altLang="zh-CN" sz="2000" b="0" i="0" smtClean="0">
                    <a:latin typeface="Cambria Math" panose="02040503050406030204" pitchFamily="18" charset="0"/>
                    <a:sym typeface="+mn-ea"/>
                  </a:rPr>
                  <a:t>(𝑥_𝑓𝑎𝑘𝑒,0)</a:t>
                </a:r>
                <a:r>
                  <a:rPr lang="zh-CN" altLang="en-US" sz="2000" dirty="0" smtClean="0">
                    <a:sym typeface="+mn-ea"/>
                  </a:rPr>
                  <a:t>或者</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𝑥</a:t>
                </a:r>
                <a:r>
                  <a:rPr lang="en-US" altLang="zh-CN" sz="2000" b="0" i="0">
                    <a:latin typeface="Cambria Math" panose="02040503050406030204" pitchFamily="18" charset="0"/>
                    <a:sym typeface="+mn-ea"/>
                  </a:rPr>
                  <a:t>_</a:t>
                </a:r>
                <a:r>
                  <a:rPr lang="en-US" altLang="zh-CN" sz="2000" b="0" i="0" smtClean="0">
                    <a:latin typeface="Cambria Math" panose="02040503050406030204" pitchFamily="18" charset="0"/>
                    <a:sym typeface="+mn-ea"/>
                  </a:rPr>
                  <a:t>𝑟𝑒𝑎𝑙</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1</a:t>
                </a:r>
                <a:r>
                  <a:rPr lang="en-US" altLang="zh-CN" sz="2000" i="0">
                    <a:latin typeface="Cambria Math" panose="02040503050406030204" pitchFamily="18" charset="0"/>
                    <a:sym typeface="+mn-ea"/>
                  </a:rPr>
                  <a:t>)</a:t>
                </a:r>
                <a:r>
                  <a:rPr lang="zh-CN" altLang="en-US" sz="2000" dirty="0">
                    <a:sym typeface="+mn-ea"/>
                  </a:rPr>
                  <a:t> 。</a:t>
                </a:r>
                <a:endParaRPr lang="zh-CN" altLang="en-US" sz="2000" dirty="0"/>
              </a:p>
              <a:p>
                <a:endParaRPr lang="zh-CN" altLang="en-US" dirty="0"/>
              </a:p>
            </p:txBody>
          </p:sp>
        </mc:Fallback>
      </mc:AlternateContent>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使用得到的概率值计算损失函数，解释损失函数之前，我们先解释下判别模型的输入。</a:t>
                </a:r>
                <a:endParaRPr lang="en-US" altLang="zh-CN" sz="2000" dirty="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a:sym typeface="+mn-ea"/>
                  </a:rPr>
                  <a:t>。</a:t>
                </a:r>
                <a:endParaRPr lang="en-US" altLang="zh-CN" sz="200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a:sym typeface="+mn-ea"/>
                  </a:rPr>
                  <a:t>即</a:t>
                </a:r>
                <a:r>
                  <a:rPr lang="zh-CN" altLang="en-US" sz="2000" dirty="0">
                    <a:sym typeface="+mn-ea"/>
                  </a:rPr>
                  <a:t>判别模型的输入类型为</a:t>
                </a:r>
                <a14:m>
                  <m:oMath xmlns:m="http://schemas.openxmlformats.org/officeDocument/2006/math">
                    <m:r>
                      <a:rPr lang="en-US" altLang="zh-CN" sz="2000" b="0" i="1" smtClean="0">
                        <a:latin typeface="Cambria Math" panose="02040503050406030204" pitchFamily="18" charset="0"/>
                        <a:sym typeface="+mn-ea"/>
                      </a:rPr>
                      <m:t>(</m:t>
                    </m:r>
                    <m:sSub>
                      <m:sSubPr>
                        <m:ctrlPr>
                          <a:rPr lang="en-US" altLang="zh-CN" sz="2000" b="0" i="1" smtClean="0">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𝑓𝑎𝑘𝑒</m:t>
                        </m:r>
                      </m:sub>
                    </m:sSub>
                    <m:r>
                      <a:rPr lang="en-US" altLang="zh-CN" sz="2000" b="0" i="1" smtClean="0">
                        <a:latin typeface="Cambria Math" panose="02040503050406030204" pitchFamily="18" charset="0"/>
                        <a:sym typeface="+mn-ea"/>
                      </a:rPr>
                      <m:t>,0)</m:t>
                    </m:r>
                  </m:oMath>
                </a14:m>
                <a:r>
                  <a:rPr lang="zh-CN" altLang="en-US" sz="2000" dirty="0">
                    <a:sym typeface="+mn-ea"/>
                  </a:rPr>
                  <a:t>或者</a:t>
                </a:r>
                <a14:m>
                  <m:oMath xmlns:m="http://schemas.openxmlformats.org/officeDocument/2006/math">
                    <m:r>
                      <a:rPr lang="en-US" altLang="zh-CN" sz="2000" i="1">
                        <a:latin typeface="Cambria Math" panose="02040503050406030204" pitchFamily="18" charset="0"/>
                        <a:sym typeface="+mn-ea"/>
                      </a:rPr>
                      <m:t>(</m:t>
                    </m:r>
                    <m:sSub>
                      <m:sSubPr>
                        <m:ctrlPr>
                          <a:rPr lang="en-US" altLang="zh-CN" sz="2000" i="1">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𝑟𝑒𝑎𝑙</m:t>
                        </m:r>
                      </m:sub>
                    </m:sSub>
                    <m:r>
                      <a:rPr lang="en-US" altLang="zh-CN" sz="2000" i="1">
                        <a:latin typeface="Cambria Math" panose="02040503050406030204" pitchFamily="18" charset="0"/>
                        <a:sym typeface="+mn-ea"/>
                      </a:rPr>
                      <m:t>,</m:t>
                    </m:r>
                    <m:r>
                      <a:rPr lang="en-US" altLang="zh-CN" sz="2000" b="0" i="1" smtClean="0">
                        <a:latin typeface="Cambria Math" panose="02040503050406030204" pitchFamily="18" charset="0"/>
                        <a:sym typeface="+mn-ea"/>
                      </a:rPr>
                      <m:t>1</m:t>
                    </m:r>
                    <m:r>
                      <a:rPr lang="en-US" altLang="zh-CN" sz="2000" i="1">
                        <a:latin typeface="Cambria Math" panose="02040503050406030204" pitchFamily="18" charset="0"/>
                        <a:sym typeface="+mn-ea"/>
                      </a:rPr>
                      <m:t>)</m:t>
                    </m:r>
                  </m:oMath>
                </a14:m>
                <a:r>
                  <a:rPr lang="zh-CN" altLang="en-US" sz="2000" dirty="0">
                    <a:sym typeface="+mn-ea"/>
                  </a:rPr>
                  <a:t> 。</a:t>
                </a:r>
                <a:endParaRPr lang="zh-CN" altLang="en-US" sz="2000" dirty="0"/>
              </a:p>
              <a:p>
                <a:endParaRPr lang="zh-CN" altLang="en-US" dirty="0"/>
              </a:p>
            </p:txBody>
          </p:sp>
        </mc:Choice>
        <mc:Fallback>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使用得到的概率值计算损失函数，解释损失函数之前，我们先解释下判别模型的输入。</a:t>
                </a:r>
                <a:endParaRPr lang="en-US" altLang="zh-CN" sz="2000" dirty="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smtClean="0">
                    <a:sym typeface="+mn-ea"/>
                  </a:rPr>
                  <a:t>。</a:t>
                </a:r>
                <a:endParaRPr lang="en-US" altLang="zh-CN" sz="200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smtClean="0">
                    <a:sym typeface="+mn-ea"/>
                  </a:rPr>
                  <a:t>即</a:t>
                </a:r>
                <a:r>
                  <a:rPr lang="zh-CN" altLang="en-US" sz="2000" dirty="0">
                    <a:sym typeface="+mn-ea"/>
                  </a:rPr>
                  <a:t>判别模型的输入类型</a:t>
                </a:r>
                <a:r>
                  <a:rPr lang="zh-CN" altLang="en-US" sz="2000" dirty="0" smtClean="0">
                    <a:sym typeface="+mn-ea"/>
                  </a:rPr>
                  <a:t>为</a:t>
                </a:r>
                <a:r>
                  <a:rPr lang="en-US" altLang="zh-CN" sz="2000" b="0" i="0" smtClean="0">
                    <a:latin typeface="Cambria Math" panose="02040503050406030204" pitchFamily="18" charset="0"/>
                    <a:sym typeface="+mn-ea"/>
                  </a:rPr>
                  <a:t>(𝑥_𝑓𝑎𝑘𝑒,0)</a:t>
                </a:r>
                <a:r>
                  <a:rPr lang="zh-CN" altLang="en-US" sz="2000" dirty="0" smtClean="0">
                    <a:sym typeface="+mn-ea"/>
                  </a:rPr>
                  <a:t>或者</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𝑥</a:t>
                </a:r>
                <a:r>
                  <a:rPr lang="en-US" altLang="zh-CN" sz="2000" b="0" i="0">
                    <a:latin typeface="Cambria Math" panose="02040503050406030204" pitchFamily="18" charset="0"/>
                    <a:sym typeface="+mn-ea"/>
                  </a:rPr>
                  <a:t>_</a:t>
                </a:r>
                <a:r>
                  <a:rPr lang="en-US" altLang="zh-CN" sz="2000" b="0" i="0" smtClean="0">
                    <a:latin typeface="Cambria Math" panose="02040503050406030204" pitchFamily="18" charset="0"/>
                    <a:sym typeface="+mn-ea"/>
                  </a:rPr>
                  <a:t>𝑟𝑒𝑎𝑙</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1</a:t>
                </a:r>
                <a:r>
                  <a:rPr lang="en-US" altLang="zh-CN" sz="2000" i="0">
                    <a:latin typeface="Cambria Math" panose="02040503050406030204" pitchFamily="18" charset="0"/>
                    <a:sym typeface="+mn-ea"/>
                  </a:rPr>
                  <a:t>)</a:t>
                </a:r>
                <a:r>
                  <a:rPr lang="zh-CN" altLang="en-US" sz="2000" dirty="0">
                    <a:sym typeface="+mn-ea"/>
                  </a:rPr>
                  <a:t> 。</a:t>
                </a:r>
                <a:endParaRPr lang="zh-CN" altLang="en-US" sz="2000" dirty="0"/>
              </a:p>
              <a:p>
                <a:endParaRPr lang="zh-CN" altLang="en-US" dirty="0"/>
              </a:p>
            </p:txBody>
          </p:sp>
        </mc:Fallback>
      </mc:AlternateContent>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使用得到的概率值计算损失函数，解释损失函数之前，我们先解释下判别模型的输入。</a:t>
                </a:r>
                <a:endParaRPr lang="en-US" altLang="zh-CN" sz="2000" dirty="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a:sym typeface="+mn-ea"/>
                  </a:rPr>
                  <a:t>。</a:t>
                </a:r>
                <a:endParaRPr lang="en-US" altLang="zh-CN" sz="200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a:sym typeface="+mn-ea"/>
                  </a:rPr>
                  <a:t>即</a:t>
                </a:r>
                <a:r>
                  <a:rPr lang="zh-CN" altLang="en-US" sz="2000" dirty="0">
                    <a:sym typeface="+mn-ea"/>
                  </a:rPr>
                  <a:t>判别模型的输入类型为</a:t>
                </a:r>
                <a14:m>
                  <m:oMath xmlns:m="http://schemas.openxmlformats.org/officeDocument/2006/math">
                    <m:r>
                      <a:rPr lang="en-US" altLang="zh-CN" sz="2000" b="0" i="1" smtClean="0">
                        <a:latin typeface="Cambria Math" panose="02040503050406030204" pitchFamily="18" charset="0"/>
                        <a:sym typeface="+mn-ea"/>
                      </a:rPr>
                      <m:t>(</m:t>
                    </m:r>
                    <m:sSub>
                      <m:sSubPr>
                        <m:ctrlPr>
                          <a:rPr lang="en-US" altLang="zh-CN" sz="2000" b="0" i="1" smtClean="0">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𝑓𝑎𝑘𝑒</m:t>
                        </m:r>
                      </m:sub>
                    </m:sSub>
                    <m:r>
                      <a:rPr lang="en-US" altLang="zh-CN" sz="2000" b="0" i="1" smtClean="0">
                        <a:latin typeface="Cambria Math" panose="02040503050406030204" pitchFamily="18" charset="0"/>
                        <a:sym typeface="+mn-ea"/>
                      </a:rPr>
                      <m:t>,0)</m:t>
                    </m:r>
                  </m:oMath>
                </a14:m>
                <a:r>
                  <a:rPr lang="zh-CN" altLang="en-US" sz="2000" dirty="0">
                    <a:sym typeface="+mn-ea"/>
                  </a:rPr>
                  <a:t>或者</a:t>
                </a:r>
                <a14:m>
                  <m:oMath xmlns:m="http://schemas.openxmlformats.org/officeDocument/2006/math">
                    <m:r>
                      <a:rPr lang="en-US" altLang="zh-CN" sz="2000" i="1">
                        <a:latin typeface="Cambria Math" panose="02040503050406030204" pitchFamily="18" charset="0"/>
                        <a:sym typeface="+mn-ea"/>
                      </a:rPr>
                      <m:t>(</m:t>
                    </m:r>
                    <m:sSub>
                      <m:sSubPr>
                        <m:ctrlPr>
                          <a:rPr lang="en-US" altLang="zh-CN" sz="2000" i="1">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𝑟𝑒𝑎𝑙</m:t>
                        </m:r>
                      </m:sub>
                    </m:sSub>
                    <m:r>
                      <a:rPr lang="en-US" altLang="zh-CN" sz="2000" i="1">
                        <a:latin typeface="Cambria Math" panose="02040503050406030204" pitchFamily="18" charset="0"/>
                        <a:sym typeface="+mn-ea"/>
                      </a:rPr>
                      <m:t>,</m:t>
                    </m:r>
                    <m:r>
                      <a:rPr lang="en-US" altLang="zh-CN" sz="2000" b="0" i="1" smtClean="0">
                        <a:latin typeface="Cambria Math" panose="02040503050406030204" pitchFamily="18" charset="0"/>
                        <a:sym typeface="+mn-ea"/>
                      </a:rPr>
                      <m:t>1</m:t>
                    </m:r>
                    <m:r>
                      <a:rPr lang="en-US" altLang="zh-CN" sz="2000" i="1">
                        <a:latin typeface="Cambria Math" panose="02040503050406030204" pitchFamily="18" charset="0"/>
                        <a:sym typeface="+mn-ea"/>
                      </a:rPr>
                      <m:t>)</m:t>
                    </m:r>
                  </m:oMath>
                </a14:m>
                <a:r>
                  <a:rPr lang="zh-CN" altLang="en-US" sz="2000" dirty="0">
                    <a:sym typeface="+mn-ea"/>
                  </a:rPr>
                  <a:t> 。</a:t>
                </a:r>
                <a:endParaRPr lang="zh-CN" altLang="en-US" sz="2000" dirty="0"/>
              </a:p>
              <a:p>
                <a:endParaRPr lang="zh-CN" altLang="en-US" dirty="0"/>
              </a:p>
            </p:txBody>
          </p:sp>
        </mc:Choice>
        <mc:Fallback>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使用得到的概率值计算损失函数，解释损失函数之前，我们先解释下判别模型的输入。</a:t>
                </a:r>
                <a:endParaRPr lang="en-US" altLang="zh-CN" sz="2000" dirty="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smtClean="0">
                    <a:sym typeface="+mn-ea"/>
                  </a:rPr>
                  <a:t>。</a:t>
                </a:r>
                <a:endParaRPr lang="en-US" altLang="zh-CN" sz="200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smtClean="0">
                    <a:sym typeface="+mn-ea"/>
                  </a:rPr>
                  <a:t>即</a:t>
                </a:r>
                <a:r>
                  <a:rPr lang="zh-CN" altLang="en-US" sz="2000" dirty="0">
                    <a:sym typeface="+mn-ea"/>
                  </a:rPr>
                  <a:t>判别模型的输入类型</a:t>
                </a:r>
                <a:r>
                  <a:rPr lang="zh-CN" altLang="en-US" sz="2000" dirty="0" smtClean="0">
                    <a:sym typeface="+mn-ea"/>
                  </a:rPr>
                  <a:t>为</a:t>
                </a:r>
                <a:r>
                  <a:rPr lang="en-US" altLang="zh-CN" sz="2000" b="0" i="0" smtClean="0">
                    <a:latin typeface="Cambria Math" panose="02040503050406030204" pitchFamily="18" charset="0"/>
                    <a:sym typeface="+mn-ea"/>
                  </a:rPr>
                  <a:t>(𝑥_𝑓𝑎𝑘𝑒,0)</a:t>
                </a:r>
                <a:r>
                  <a:rPr lang="zh-CN" altLang="en-US" sz="2000" dirty="0" smtClean="0">
                    <a:sym typeface="+mn-ea"/>
                  </a:rPr>
                  <a:t>或者</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𝑥</a:t>
                </a:r>
                <a:r>
                  <a:rPr lang="en-US" altLang="zh-CN" sz="2000" b="0" i="0">
                    <a:latin typeface="Cambria Math" panose="02040503050406030204" pitchFamily="18" charset="0"/>
                    <a:sym typeface="+mn-ea"/>
                  </a:rPr>
                  <a:t>_</a:t>
                </a:r>
                <a:r>
                  <a:rPr lang="en-US" altLang="zh-CN" sz="2000" b="0" i="0" smtClean="0">
                    <a:latin typeface="Cambria Math" panose="02040503050406030204" pitchFamily="18" charset="0"/>
                    <a:sym typeface="+mn-ea"/>
                  </a:rPr>
                  <a:t>𝑟𝑒𝑎𝑙</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1</a:t>
                </a:r>
                <a:r>
                  <a:rPr lang="en-US" altLang="zh-CN" sz="2000" i="0">
                    <a:latin typeface="Cambria Math" panose="02040503050406030204" pitchFamily="18" charset="0"/>
                    <a:sym typeface="+mn-ea"/>
                  </a:rPr>
                  <a:t>)</a:t>
                </a:r>
                <a:r>
                  <a:rPr lang="zh-CN" altLang="en-US" sz="2000" dirty="0">
                    <a:sym typeface="+mn-ea"/>
                  </a:rPr>
                  <a:t> 。</a:t>
                </a:r>
                <a:endParaRPr lang="zh-CN" altLang="en-US" sz="2000" dirty="0"/>
              </a:p>
              <a:p>
                <a:endParaRPr lang="zh-CN" altLang="en-US" dirty="0"/>
              </a:p>
            </p:txBody>
          </p:sp>
        </mc:Fallback>
      </mc:AlternateContent>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使用得到的概率值计算损失函数，解释损失函数之前，我们先解释下判别模型的输入。</a:t>
                </a:r>
                <a:endParaRPr lang="en-US" altLang="zh-CN" sz="2000" dirty="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a:sym typeface="+mn-ea"/>
                  </a:rPr>
                  <a:t>。</a:t>
                </a:r>
                <a:endParaRPr lang="en-US" altLang="zh-CN" sz="200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a:sym typeface="+mn-ea"/>
                  </a:rPr>
                  <a:t>即</a:t>
                </a:r>
                <a:r>
                  <a:rPr lang="zh-CN" altLang="en-US" sz="2000" dirty="0">
                    <a:sym typeface="+mn-ea"/>
                  </a:rPr>
                  <a:t>判别模型的输入类型为</a:t>
                </a:r>
                <a14:m>
                  <m:oMath xmlns:m="http://schemas.openxmlformats.org/officeDocument/2006/math">
                    <m:r>
                      <a:rPr lang="en-US" altLang="zh-CN" sz="2000" b="0" i="1" smtClean="0">
                        <a:latin typeface="Cambria Math" panose="02040503050406030204" pitchFamily="18" charset="0"/>
                        <a:sym typeface="+mn-ea"/>
                      </a:rPr>
                      <m:t>(</m:t>
                    </m:r>
                    <m:sSub>
                      <m:sSubPr>
                        <m:ctrlPr>
                          <a:rPr lang="en-US" altLang="zh-CN" sz="2000" b="0" i="1" smtClean="0">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𝑓𝑎𝑘𝑒</m:t>
                        </m:r>
                      </m:sub>
                    </m:sSub>
                    <m:r>
                      <a:rPr lang="en-US" altLang="zh-CN" sz="2000" b="0" i="1" smtClean="0">
                        <a:latin typeface="Cambria Math" panose="02040503050406030204" pitchFamily="18" charset="0"/>
                        <a:sym typeface="+mn-ea"/>
                      </a:rPr>
                      <m:t>,0)</m:t>
                    </m:r>
                  </m:oMath>
                </a14:m>
                <a:r>
                  <a:rPr lang="zh-CN" altLang="en-US" sz="2000" dirty="0">
                    <a:sym typeface="+mn-ea"/>
                  </a:rPr>
                  <a:t>或者</a:t>
                </a:r>
                <a14:m>
                  <m:oMath xmlns:m="http://schemas.openxmlformats.org/officeDocument/2006/math">
                    <m:r>
                      <a:rPr lang="en-US" altLang="zh-CN" sz="2000" i="1">
                        <a:latin typeface="Cambria Math" panose="02040503050406030204" pitchFamily="18" charset="0"/>
                        <a:sym typeface="+mn-ea"/>
                      </a:rPr>
                      <m:t>(</m:t>
                    </m:r>
                    <m:sSub>
                      <m:sSubPr>
                        <m:ctrlPr>
                          <a:rPr lang="en-US" altLang="zh-CN" sz="2000" i="1">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𝑟𝑒𝑎𝑙</m:t>
                        </m:r>
                      </m:sub>
                    </m:sSub>
                    <m:r>
                      <a:rPr lang="en-US" altLang="zh-CN" sz="2000" i="1">
                        <a:latin typeface="Cambria Math" panose="02040503050406030204" pitchFamily="18" charset="0"/>
                        <a:sym typeface="+mn-ea"/>
                      </a:rPr>
                      <m:t>,</m:t>
                    </m:r>
                    <m:r>
                      <a:rPr lang="en-US" altLang="zh-CN" sz="2000" b="0" i="1" smtClean="0">
                        <a:latin typeface="Cambria Math" panose="02040503050406030204" pitchFamily="18" charset="0"/>
                        <a:sym typeface="+mn-ea"/>
                      </a:rPr>
                      <m:t>1</m:t>
                    </m:r>
                    <m:r>
                      <a:rPr lang="en-US" altLang="zh-CN" sz="2000" i="1">
                        <a:latin typeface="Cambria Math" panose="02040503050406030204" pitchFamily="18" charset="0"/>
                        <a:sym typeface="+mn-ea"/>
                      </a:rPr>
                      <m:t>)</m:t>
                    </m:r>
                  </m:oMath>
                </a14:m>
                <a:r>
                  <a:rPr lang="zh-CN" altLang="en-US" sz="2000" dirty="0">
                    <a:sym typeface="+mn-ea"/>
                  </a:rPr>
                  <a:t> 。</a:t>
                </a:r>
                <a:endParaRPr lang="zh-CN" altLang="en-US" sz="2000" dirty="0"/>
              </a:p>
              <a:p>
                <a:endParaRPr lang="zh-CN" altLang="en-US" dirty="0"/>
              </a:p>
            </p:txBody>
          </p:sp>
        </mc:Choice>
        <mc:Fallback>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使用得到的概率值计算损失函数，解释损失函数之前，我们先解释下判别模型的输入。</a:t>
                </a:r>
                <a:endParaRPr lang="en-US" altLang="zh-CN" sz="2000" dirty="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smtClean="0">
                    <a:sym typeface="+mn-ea"/>
                  </a:rPr>
                  <a:t>。</a:t>
                </a:r>
                <a:endParaRPr lang="en-US" altLang="zh-CN" sz="200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smtClean="0">
                    <a:sym typeface="+mn-ea"/>
                  </a:rPr>
                  <a:t>即</a:t>
                </a:r>
                <a:r>
                  <a:rPr lang="zh-CN" altLang="en-US" sz="2000" dirty="0">
                    <a:sym typeface="+mn-ea"/>
                  </a:rPr>
                  <a:t>判别模型的输入类型</a:t>
                </a:r>
                <a:r>
                  <a:rPr lang="zh-CN" altLang="en-US" sz="2000" dirty="0" smtClean="0">
                    <a:sym typeface="+mn-ea"/>
                  </a:rPr>
                  <a:t>为</a:t>
                </a:r>
                <a:r>
                  <a:rPr lang="en-US" altLang="zh-CN" sz="2000" b="0" i="0" smtClean="0">
                    <a:latin typeface="Cambria Math" panose="02040503050406030204" pitchFamily="18" charset="0"/>
                    <a:sym typeface="+mn-ea"/>
                  </a:rPr>
                  <a:t>(𝑥_𝑓𝑎𝑘𝑒,0)</a:t>
                </a:r>
                <a:r>
                  <a:rPr lang="zh-CN" altLang="en-US" sz="2000" dirty="0" smtClean="0">
                    <a:sym typeface="+mn-ea"/>
                  </a:rPr>
                  <a:t>或者</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𝑥</a:t>
                </a:r>
                <a:r>
                  <a:rPr lang="en-US" altLang="zh-CN" sz="2000" b="0" i="0">
                    <a:latin typeface="Cambria Math" panose="02040503050406030204" pitchFamily="18" charset="0"/>
                    <a:sym typeface="+mn-ea"/>
                  </a:rPr>
                  <a:t>_</a:t>
                </a:r>
                <a:r>
                  <a:rPr lang="en-US" altLang="zh-CN" sz="2000" b="0" i="0" smtClean="0">
                    <a:latin typeface="Cambria Math" panose="02040503050406030204" pitchFamily="18" charset="0"/>
                    <a:sym typeface="+mn-ea"/>
                  </a:rPr>
                  <a:t>𝑟𝑒𝑎𝑙</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1</a:t>
                </a:r>
                <a:r>
                  <a:rPr lang="en-US" altLang="zh-CN" sz="2000" i="0">
                    <a:latin typeface="Cambria Math" panose="02040503050406030204" pitchFamily="18" charset="0"/>
                    <a:sym typeface="+mn-ea"/>
                  </a:rPr>
                  <a:t>)</a:t>
                </a:r>
                <a:r>
                  <a:rPr lang="zh-CN" altLang="en-US" sz="2000" dirty="0">
                    <a:sym typeface="+mn-ea"/>
                  </a:rPr>
                  <a:t> 。</a:t>
                </a:r>
                <a:endParaRPr lang="zh-CN" altLang="en-US" sz="2000" dirty="0"/>
              </a:p>
              <a:p>
                <a:endParaRPr lang="zh-CN" altLang="en-US" dirty="0"/>
              </a:p>
            </p:txBody>
          </p:sp>
        </mc:Fallback>
      </mc:AlternateContent>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使用得到的概率值计算损失函数，解释损失函数之前，我们先解释下判别模型的输入。</a:t>
                </a:r>
                <a:endParaRPr lang="en-US" altLang="zh-CN" sz="2000" dirty="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a:sym typeface="+mn-ea"/>
                  </a:rPr>
                  <a:t>。</a:t>
                </a:r>
                <a:endParaRPr lang="en-US" altLang="zh-CN" sz="200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a:sym typeface="+mn-ea"/>
                  </a:rPr>
                  <a:t>即</a:t>
                </a:r>
                <a:r>
                  <a:rPr lang="zh-CN" altLang="en-US" sz="2000" dirty="0">
                    <a:sym typeface="+mn-ea"/>
                  </a:rPr>
                  <a:t>判别模型的输入类型为</a:t>
                </a:r>
                <a14:m>
                  <m:oMath xmlns:m="http://schemas.openxmlformats.org/officeDocument/2006/math">
                    <m:r>
                      <a:rPr lang="en-US" altLang="zh-CN" sz="2000" b="0" i="1" smtClean="0">
                        <a:latin typeface="Cambria Math" panose="02040503050406030204" pitchFamily="18" charset="0"/>
                        <a:sym typeface="+mn-ea"/>
                      </a:rPr>
                      <m:t>(</m:t>
                    </m:r>
                    <m:sSub>
                      <m:sSubPr>
                        <m:ctrlPr>
                          <a:rPr lang="en-US" altLang="zh-CN" sz="2000" b="0" i="1" smtClean="0">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𝑓𝑎𝑘𝑒</m:t>
                        </m:r>
                      </m:sub>
                    </m:sSub>
                    <m:r>
                      <a:rPr lang="en-US" altLang="zh-CN" sz="2000" b="0" i="1" smtClean="0">
                        <a:latin typeface="Cambria Math" panose="02040503050406030204" pitchFamily="18" charset="0"/>
                        <a:sym typeface="+mn-ea"/>
                      </a:rPr>
                      <m:t>,0)</m:t>
                    </m:r>
                  </m:oMath>
                </a14:m>
                <a:r>
                  <a:rPr lang="zh-CN" altLang="en-US" sz="2000" dirty="0">
                    <a:sym typeface="+mn-ea"/>
                  </a:rPr>
                  <a:t>或者</a:t>
                </a:r>
                <a14:m>
                  <m:oMath xmlns:m="http://schemas.openxmlformats.org/officeDocument/2006/math">
                    <m:r>
                      <a:rPr lang="en-US" altLang="zh-CN" sz="2000" i="1">
                        <a:latin typeface="Cambria Math" panose="02040503050406030204" pitchFamily="18" charset="0"/>
                        <a:sym typeface="+mn-ea"/>
                      </a:rPr>
                      <m:t>(</m:t>
                    </m:r>
                    <m:sSub>
                      <m:sSubPr>
                        <m:ctrlPr>
                          <a:rPr lang="en-US" altLang="zh-CN" sz="2000" i="1">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𝑟𝑒𝑎𝑙</m:t>
                        </m:r>
                      </m:sub>
                    </m:sSub>
                    <m:r>
                      <a:rPr lang="en-US" altLang="zh-CN" sz="2000" i="1">
                        <a:latin typeface="Cambria Math" panose="02040503050406030204" pitchFamily="18" charset="0"/>
                        <a:sym typeface="+mn-ea"/>
                      </a:rPr>
                      <m:t>,</m:t>
                    </m:r>
                    <m:r>
                      <a:rPr lang="en-US" altLang="zh-CN" sz="2000" b="0" i="1" smtClean="0">
                        <a:latin typeface="Cambria Math" panose="02040503050406030204" pitchFamily="18" charset="0"/>
                        <a:sym typeface="+mn-ea"/>
                      </a:rPr>
                      <m:t>1</m:t>
                    </m:r>
                    <m:r>
                      <a:rPr lang="en-US" altLang="zh-CN" sz="2000" i="1">
                        <a:latin typeface="Cambria Math" panose="02040503050406030204" pitchFamily="18" charset="0"/>
                        <a:sym typeface="+mn-ea"/>
                      </a:rPr>
                      <m:t>)</m:t>
                    </m:r>
                  </m:oMath>
                </a14:m>
                <a:r>
                  <a:rPr lang="zh-CN" altLang="en-US" sz="2000" dirty="0">
                    <a:sym typeface="+mn-ea"/>
                  </a:rPr>
                  <a:t> 。</a:t>
                </a:r>
                <a:endParaRPr lang="zh-CN" altLang="en-US" sz="2000" dirty="0"/>
              </a:p>
              <a:p>
                <a:endParaRPr lang="zh-CN" altLang="en-US" dirty="0"/>
              </a:p>
            </p:txBody>
          </p:sp>
        </mc:Choice>
        <mc:Fallback>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使用得到的概率值计算损失函数，解释损失函数之前，我们先解释下判别模型的输入。</a:t>
                </a:r>
                <a:endParaRPr lang="en-US" altLang="zh-CN" sz="2000" dirty="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smtClean="0">
                    <a:sym typeface="+mn-ea"/>
                  </a:rPr>
                  <a:t>。</a:t>
                </a:r>
                <a:endParaRPr lang="en-US" altLang="zh-CN" sz="200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smtClean="0">
                    <a:sym typeface="+mn-ea"/>
                  </a:rPr>
                  <a:t>即</a:t>
                </a:r>
                <a:r>
                  <a:rPr lang="zh-CN" altLang="en-US" sz="2000" dirty="0">
                    <a:sym typeface="+mn-ea"/>
                  </a:rPr>
                  <a:t>判别模型的输入类型</a:t>
                </a:r>
                <a:r>
                  <a:rPr lang="zh-CN" altLang="en-US" sz="2000" dirty="0" smtClean="0">
                    <a:sym typeface="+mn-ea"/>
                  </a:rPr>
                  <a:t>为</a:t>
                </a:r>
                <a:r>
                  <a:rPr lang="en-US" altLang="zh-CN" sz="2000" b="0" i="0" smtClean="0">
                    <a:latin typeface="Cambria Math" panose="02040503050406030204" pitchFamily="18" charset="0"/>
                    <a:sym typeface="+mn-ea"/>
                  </a:rPr>
                  <a:t>(𝑥_𝑓𝑎𝑘𝑒,0)</a:t>
                </a:r>
                <a:r>
                  <a:rPr lang="zh-CN" altLang="en-US" sz="2000" dirty="0" smtClean="0">
                    <a:sym typeface="+mn-ea"/>
                  </a:rPr>
                  <a:t>或者</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𝑥</a:t>
                </a:r>
                <a:r>
                  <a:rPr lang="en-US" altLang="zh-CN" sz="2000" b="0" i="0">
                    <a:latin typeface="Cambria Math" panose="02040503050406030204" pitchFamily="18" charset="0"/>
                    <a:sym typeface="+mn-ea"/>
                  </a:rPr>
                  <a:t>_</a:t>
                </a:r>
                <a:r>
                  <a:rPr lang="en-US" altLang="zh-CN" sz="2000" b="0" i="0" smtClean="0">
                    <a:latin typeface="Cambria Math" panose="02040503050406030204" pitchFamily="18" charset="0"/>
                    <a:sym typeface="+mn-ea"/>
                  </a:rPr>
                  <a:t>𝑟𝑒𝑎𝑙</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1</a:t>
                </a:r>
                <a:r>
                  <a:rPr lang="en-US" altLang="zh-CN" sz="2000" i="0">
                    <a:latin typeface="Cambria Math" panose="02040503050406030204" pitchFamily="18" charset="0"/>
                    <a:sym typeface="+mn-ea"/>
                  </a:rPr>
                  <a:t>)</a:t>
                </a:r>
                <a:r>
                  <a:rPr lang="zh-CN" altLang="en-US" sz="2000" dirty="0">
                    <a:sym typeface="+mn-ea"/>
                  </a:rPr>
                  <a:t> 。</a:t>
                </a:r>
                <a:endParaRPr lang="zh-CN" altLang="en-US" sz="2000" dirty="0"/>
              </a:p>
              <a:p>
                <a:endParaRPr lang="zh-CN" altLang="en-US" dirty="0"/>
              </a:p>
            </p:txBody>
          </p:sp>
        </mc:Fallback>
      </mc:AlternateContent>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使用得到的概率值计算损失函数，解释损失函数之前，我们先解释下判别模型的输入。</a:t>
                </a:r>
                <a:endParaRPr lang="en-US" altLang="zh-CN" sz="2000" dirty="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a:sym typeface="+mn-ea"/>
                  </a:rPr>
                  <a:t>。</a:t>
                </a:r>
                <a:endParaRPr lang="en-US" altLang="zh-CN" sz="200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a:sym typeface="+mn-ea"/>
                  </a:rPr>
                  <a:t>即</a:t>
                </a:r>
                <a:r>
                  <a:rPr lang="zh-CN" altLang="en-US" sz="2000" dirty="0">
                    <a:sym typeface="+mn-ea"/>
                  </a:rPr>
                  <a:t>判别模型的输入类型为</a:t>
                </a:r>
                <a14:m>
                  <m:oMath xmlns:m="http://schemas.openxmlformats.org/officeDocument/2006/math">
                    <m:r>
                      <a:rPr lang="en-US" altLang="zh-CN" sz="2000" b="0" i="1" smtClean="0">
                        <a:latin typeface="Cambria Math" panose="02040503050406030204" pitchFamily="18" charset="0"/>
                        <a:sym typeface="+mn-ea"/>
                      </a:rPr>
                      <m:t>(</m:t>
                    </m:r>
                    <m:sSub>
                      <m:sSubPr>
                        <m:ctrlPr>
                          <a:rPr lang="en-US" altLang="zh-CN" sz="2000" b="0" i="1" smtClean="0">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𝑓𝑎𝑘𝑒</m:t>
                        </m:r>
                      </m:sub>
                    </m:sSub>
                    <m:r>
                      <a:rPr lang="en-US" altLang="zh-CN" sz="2000" b="0" i="1" smtClean="0">
                        <a:latin typeface="Cambria Math" panose="02040503050406030204" pitchFamily="18" charset="0"/>
                        <a:sym typeface="+mn-ea"/>
                      </a:rPr>
                      <m:t>,0)</m:t>
                    </m:r>
                  </m:oMath>
                </a14:m>
                <a:r>
                  <a:rPr lang="zh-CN" altLang="en-US" sz="2000" dirty="0">
                    <a:sym typeface="+mn-ea"/>
                  </a:rPr>
                  <a:t>或者</a:t>
                </a:r>
                <a14:m>
                  <m:oMath xmlns:m="http://schemas.openxmlformats.org/officeDocument/2006/math">
                    <m:r>
                      <a:rPr lang="en-US" altLang="zh-CN" sz="2000" i="1">
                        <a:latin typeface="Cambria Math" panose="02040503050406030204" pitchFamily="18" charset="0"/>
                        <a:sym typeface="+mn-ea"/>
                      </a:rPr>
                      <m:t>(</m:t>
                    </m:r>
                    <m:sSub>
                      <m:sSubPr>
                        <m:ctrlPr>
                          <a:rPr lang="en-US" altLang="zh-CN" sz="2000" i="1">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𝑟𝑒𝑎𝑙</m:t>
                        </m:r>
                      </m:sub>
                    </m:sSub>
                    <m:r>
                      <a:rPr lang="en-US" altLang="zh-CN" sz="2000" i="1">
                        <a:latin typeface="Cambria Math" panose="02040503050406030204" pitchFamily="18" charset="0"/>
                        <a:sym typeface="+mn-ea"/>
                      </a:rPr>
                      <m:t>,</m:t>
                    </m:r>
                    <m:r>
                      <a:rPr lang="en-US" altLang="zh-CN" sz="2000" b="0" i="1" smtClean="0">
                        <a:latin typeface="Cambria Math" panose="02040503050406030204" pitchFamily="18" charset="0"/>
                        <a:sym typeface="+mn-ea"/>
                      </a:rPr>
                      <m:t>1</m:t>
                    </m:r>
                    <m:r>
                      <a:rPr lang="en-US" altLang="zh-CN" sz="2000" i="1">
                        <a:latin typeface="Cambria Math" panose="02040503050406030204" pitchFamily="18" charset="0"/>
                        <a:sym typeface="+mn-ea"/>
                      </a:rPr>
                      <m:t>)</m:t>
                    </m:r>
                  </m:oMath>
                </a14:m>
                <a:r>
                  <a:rPr lang="zh-CN" altLang="en-US" sz="2000" dirty="0">
                    <a:sym typeface="+mn-ea"/>
                  </a:rPr>
                  <a:t> 。</a:t>
                </a:r>
                <a:endParaRPr lang="zh-CN" altLang="en-US" sz="2000" dirty="0"/>
              </a:p>
              <a:p>
                <a:endParaRPr lang="zh-CN" altLang="en-US" dirty="0"/>
              </a:p>
            </p:txBody>
          </p:sp>
        </mc:Choice>
        <mc:Fallback>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使用得到的概率值计算损失函数，解释损失函数之前，我们先解释下判别模型的输入。</a:t>
                </a:r>
                <a:endParaRPr lang="en-US" altLang="zh-CN" sz="2000" dirty="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smtClean="0">
                    <a:sym typeface="+mn-ea"/>
                  </a:rPr>
                  <a:t>。</a:t>
                </a:r>
                <a:endParaRPr lang="en-US" altLang="zh-CN" sz="200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smtClean="0">
                    <a:sym typeface="+mn-ea"/>
                  </a:rPr>
                  <a:t>即</a:t>
                </a:r>
                <a:r>
                  <a:rPr lang="zh-CN" altLang="en-US" sz="2000" dirty="0">
                    <a:sym typeface="+mn-ea"/>
                  </a:rPr>
                  <a:t>判别模型的输入类型</a:t>
                </a:r>
                <a:r>
                  <a:rPr lang="zh-CN" altLang="en-US" sz="2000" dirty="0" smtClean="0">
                    <a:sym typeface="+mn-ea"/>
                  </a:rPr>
                  <a:t>为</a:t>
                </a:r>
                <a:r>
                  <a:rPr lang="en-US" altLang="zh-CN" sz="2000" b="0" i="0" smtClean="0">
                    <a:latin typeface="Cambria Math" panose="02040503050406030204" pitchFamily="18" charset="0"/>
                    <a:sym typeface="+mn-ea"/>
                  </a:rPr>
                  <a:t>(𝑥_𝑓𝑎𝑘𝑒,0)</a:t>
                </a:r>
                <a:r>
                  <a:rPr lang="zh-CN" altLang="en-US" sz="2000" dirty="0" smtClean="0">
                    <a:sym typeface="+mn-ea"/>
                  </a:rPr>
                  <a:t>或者</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𝑥</a:t>
                </a:r>
                <a:r>
                  <a:rPr lang="en-US" altLang="zh-CN" sz="2000" b="0" i="0">
                    <a:latin typeface="Cambria Math" panose="02040503050406030204" pitchFamily="18" charset="0"/>
                    <a:sym typeface="+mn-ea"/>
                  </a:rPr>
                  <a:t>_</a:t>
                </a:r>
                <a:r>
                  <a:rPr lang="en-US" altLang="zh-CN" sz="2000" b="0" i="0" smtClean="0">
                    <a:latin typeface="Cambria Math" panose="02040503050406030204" pitchFamily="18" charset="0"/>
                    <a:sym typeface="+mn-ea"/>
                  </a:rPr>
                  <a:t>𝑟𝑒𝑎𝑙</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1</a:t>
                </a:r>
                <a:r>
                  <a:rPr lang="en-US" altLang="zh-CN" sz="2000" i="0">
                    <a:latin typeface="Cambria Math" panose="02040503050406030204" pitchFamily="18" charset="0"/>
                    <a:sym typeface="+mn-ea"/>
                  </a:rPr>
                  <a:t>)</a:t>
                </a:r>
                <a:r>
                  <a:rPr lang="zh-CN" altLang="en-US" sz="2000" dirty="0">
                    <a:sym typeface="+mn-ea"/>
                  </a:rPr>
                  <a:t> 。</a:t>
                </a:r>
                <a:endParaRPr lang="zh-CN" altLang="en-US" sz="2000" dirty="0"/>
              </a:p>
              <a:p>
                <a:endParaRPr lang="zh-CN" altLang="en-US" dirty="0"/>
              </a:p>
            </p:txBody>
          </p:sp>
        </mc:Fallback>
      </mc:AlternateContent>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使用得到的概率值计算损失函数，解释损失函数之前，我们先解释下判别模型的输入。</a:t>
                </a:r>
                <a:endParaRPr lang="en-US" altLang="zh-CN" sz="2000" dirty="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a:sym typeface="+mn-ea"/>
                  </a:rPr>
                  <a:t>。</a:t>
                </a:r>
                <a:endParaRPr lang="en-US" altLang="zh-CN" sz="200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a:sym typeface="+mn-ea"/>
                  </a:rPr>
                  <a:t>即</a:t>
                </a:r>
                <a:r>
                  <a:rPr lang="zh-CN" altLang="en-US" sz="2000" dirty="0">
                    <a:sym typeface="+mn-ea"/>
                  </a:rPr>
                  <a:t>判别模型的输入类型为</a:t>
                </a:r>
                <a14:m>
                  <m:oMath xmlns:m="http://schemas.openxmlformats.org/officeDocument/2006/math">
                    <m:r>
                      <a:rPr lang="en-US" altLang="zh-CN" sz="2000" b="0" i="1" smtClean="0">
                        <a:latin typeface="Cambria Math" panose="02040503050406030204" pitchFamily="18" charset="0"/>
                        <a:sym typeface="+mn-ea"/>
                      </a:rPr>
                      <m:t>(</m:t>
                    </m:r>
                    <m:sSub>
                      <m:sSubPr>
                        <m:ctrlPr>
                          <a:rPr lang="en-US" altLang="zh-CN" sz="2000" b="0" i="1" smtClean="0">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𝑓𝑎𝑘𝑒</m:t>
                        </m:r>
                      </m:sub>
                    </m:sSub>
                    <m:r>
                      <a:rPr lang="en-US" altLang="zh-CN" sz="2000" b="0" i="1" smtClean="0">
                        <a:latin typeface="Cambria Math" panose="02040503050406030204" pitchFamily="18" charset="0"/>
                        <a:sym typeface="+mn-ea"/>
                      </a:rPr>
                      <m:t>,0)</m:t>
                    </m:r>
                  </m:oMath>
                </a14:m>
                <a:r>
                  <a:rPr lang="zh-CN" altLang="en-US" sz="2000" dirty="0">
                    <a:sym typeface="+mn-ea"/>
                  </a:rPr>
                  <a:t>或者</a:t>
                </a:r>
                <a14:m>
                  <m:oMath xmlns:m="http://schemas.openxmlformats.org/officeDocument/2006/math">
                    <m:r>
                      <a:rPr lang="en-US" altLang="zh-CN" sz="2000" i="1">
                        <a:latin typeface="Cambria Math" panose="02040503050406030204" pitchFamily="18" charset="0"/>
                        <a:sym typeface="+mn-ea"/>
                      </a:rPr>
                      <m:t>(</m:t>
                    </m:r>
                    <m:sSub>
                      <m:sSubPr>
                        <m:ctrlPr>
                          <a:rPr lang="en-US" altLang="zh-CN" sz="2000" i="1">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𝑟𝑒𝑎𝑙</m:t>
                        </m:r>
                      </m:sub>
                    </m:sSub>
                    <m:r>
                      <a:rPr lang="en-US" altLang="zh-CN" sz="2000" i="1">
                        <a:latin typeface="Cambria Math" panose="02040503050406030204" pitchFamily="18" charset="0"/>
                        <a:sym typeface="+mn-ea"/>
                      </a:rPr>
                      <m:t>,</m:t>
                    </m:r>
                    <m:r>
                      <a:rPr lang="en-US" altLang="zh-CN" sz="2000" b="0" i="1" smtClean="0">
                        <a:latin typeface="Cambria Math" panose="02040503050406030204" pitchFamily="18" charset="0"/>
                        <a:sym typeface="+mn-ea"/>
                      </a:rPr>
                      <m:t>1</m:t>
                    </m:r>
                    <m:r>
                      <a:rPr lang="en-US" altLang="zh-CN" sz="2000" i="1">
                        <a:latin typeface="Cambria Math" panose="02040503050406030204" pitchFamily="18" charset="0"/>
                        <a:sym typeface="+mn-ea"/>
                      </a:rPr>
                      <m:t>)</m:t>
                    </m:r>
                  </m:oMath>
                </a14:m>
                <a:r>
                  <a:rPr lang="zh-CN" altLang="en-US" sz="2000" dirty="0">
                    <a:sym typeface="+mn-ea"/>
                  </a:rPr>
                  <a:t> 。</a:t>
                </a:r>
                <a:endParaRPr lang="zh-CN" altLang="en-US" sz="2000" dirty="0"/>
              </a:p>
              <a:p>
                <a:endParaRPr lang="zh-CN" altLang="en-US" dirty="0"/>
              </a:p>
            </p:txBody>
          </p:sp>
        </mc:Choice>
        <mc:Fallback>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使用得到的概率值计算损失函数，解释损失函数之前，我们先解释下判别模型的输入。</a:t>
                </a:r>
                <a:endParaRPr lang="en-US" altLang="zh-CN" sz="2000" dirty="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smtClean="0">
                    <a:sym typeface="+mn-ea"/>
                  </a:rPr>
                  <a:t>。</a:t>
                </a:r>
                <a:endParaRPr lang="en-US" altLang="zh-CN" sz="200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smtClean="0">
                    <a:sym typeface="+mn-ea"/>
                  </a:rPr>
                  <a:t>即</a:t>
                </a:r>
                <a:r>
                  <a:rPr lang="zh-CN" altLang="en-US" sz="2000" dirty="0">
                    <a:sym typeface="+mn-ea"/>
                  </a:rPr>
                  <a:t>判别模型的输入类型</a:t>
                </a:r>
                <a:r>
                  <a:rPr lang="zh-CN" altLang="en-US" sz="2000" dirty="0" smtClean="0">
                    <a:sym typeface="+mn-ea"/>
                  </a:rPr>
                  <a:t>为</a:t>
                </a:r>
                <a:r>
                  <a:rPr lang="en-US" altLang="zh-CN" sz="2000" b="0" i="0" smtClean="0">
                    <a:latin typeface="Cambria Math" panose="02040503050406030204" pitchFamily="18" charset="0"/>
                    <a:sym typeface="+mn-ea"/>
                  </a:rPr>
                  <a:t>(𝑥_𝑓𝑎𝑘𝑒,0)</a:t>
                </a:r>
                <a:r>
                  <a:rPr lang="zh-CN" altLang="en-US" sz="2000" dirty="0" smtClean="0">
                    <a:sym typeface="+mn-ea"/>
                  </a:rPr>
                  <a:t>或者</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𝑥</a:t>
                </a:r>
                <a:r>
                  <a:rPr lang="en-US" altLang="zh-CN" sz="2000" b="0" i="0">
                    <a:latin typeface="Cambria Math" panose="02040503050406030204" pitchFamily="18" charset="0"/>
                    <a:sym typeface="+mn-ea"/>
                  </a:rPr>
                  <a:t>_</a:t>
                </a:r>
                <a:r>
                  <a:rPr lang="en-US" altLang="zh-CN" sz="2000" b="0" i="0" smtClean="0">
                    <a:latin typeface="Cambria Math" panose="02040503050406030204" pitchFamily="18" charset="0"/>
                    <a:sym typeface="+mn-ea"/>
                  </a:rPr>
                  <a:t>𝑟𝑒𝑎𝑙</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1</a:t>
                </a:r>
                <a:r>
                  <a:rPr lang="en-US" altLang="zh-CN" sz="2000" i="0">
                    <a:latin typeface="Cambria Math" panose="02040503050406030204" pitchFamily="18" charset="0"/>
                    <a:sym typeface="+mn-ea"/>
                  </a:rPr>
                  <a:t>)</a:t>
                </a:r>
                <a:r>
                  <a:rPr lang="zh-CN" altLang="en-US" sz="2000" dirty="0">
                    <a:sym typeface="+mn-ea"/>
                  </a:rPr>
                  <a:t> 。</a:t>
                </a:r>
                <a:endParaRPr lang="zh-CN" altLang="en-US" sz="2000" dirty="0"/>
              </a:p>
              <a:p>
                <a:endParaRPr lang="zh-CN" altLang="en-US" dirty="0"/>
              </a:p>
            </p:txBody>
          </p:sp>
        </mc:Fallback>
      </mc:AlternateContent>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使用得到的概率值计算损失函数，解释损失函数之前，我们先解释下判别模型的输入。</a:t>
                </a:r>
                <a:endParaRPr lang="en-US" altLang="zh-CN" sz="2000" dirty="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a:sym typeface="+mn-ea"/>
                  </a:rPr>
                  <a:t>。</a:t>
                </a:r>
                <a:endParaRPr lang="en-US" altLang="zh-CN" sz="200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a:sym typeface="+mn-ea"/>
                  </a:rPr>
                  <a:t>即</a:t>
                </a:r>
                <a:r>
                  <a:rPr lang="zh-CN" altLang="en-US" sz="2000" dirty="0">
                    <a:sym typeface="+mn-ea"/>
                  </a:rPr>
                  <a:t>判别模型的输入类型为</a:t>
                </a:r>
                <a14:m>
                  <m:oMath xmlns:m="http://schemas.openxmlformats.org/officeDocument/2006/math">
                    <m:r>
                      <a:rPr lang="en-US" altLang="zh-CN" sz="2000" b="0" i="1" smtClean="0">
                        <a:latin typeface="Cambria Math" panose="02040503050406030204" pitchFamily="18" charset="0"/>
                        <a:sym typeface="+mn-ea"/>
                      </a:rPr>
                      <m:t>(</m:t>
                    </m:r>
                    <m:sSub>
                      <m:sSubPr>
                        <m:ctrlPr>
                          <a:rPr lang="en-US" altLang="zh-CN" sz="2000" b="0" i="1" smtClean="0">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𝑓𝑎𝑘𝑒</m:t>
                        </m:r>
                      </m:sub>
                    </m:sSub>
                    <m:r>
                      <a:rPr lang="en-US" altLang="zh-CN" sz="2000" b="0" i="1" smtClean="0">
                        <a:latin typeface="Cambria Math" panose="02040503050406030204" pitchFamily="18" charset="0"/>
                        <a:sym typeface="+mn-ea"/>
                      </a:rPr>
                      <m:t>,0)</m:t>
                    </m:r>
                  </m:oMath>
                </a14:m>
                <a:r>
                  <a:rPr lang="zh-CN" altLang="en-US" sz="2000" dirty="0">
                    <a:sym typeface="+mn-ea"/>
                  </a:rPr>
                  <a:t>或者</a:t>
                </a:r>
                <a14:m>
                  <m:oMath xmlns:m="http://schemas.openxmlformats.org/officeDocument/2006/math">
                    <m:r>
                      <a:rPr lang="en-US" altLang="zh-CN" sz="2000" i="1">
                        <a:latin typeface="Cambria Math" panose="02040503050406030204" pitchFamily="18" charset="0"/>
                        <a:sym typeface="+mn-ea"/>
                      </a:rPr>
                      <m:t>(</m:t>
                    </m:r>
                    <m:sSub>
                      <m:sSubPr>
                        <m:ctrlPr>
                          <a:rPr lang="en-US" altLang="zh-CN" sz="2000" i="1">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𝑟𝑒𝑎𝑙</m:t>
                        </m:r>
                      </m:sub>
                    </m:sSub>
                    <m:r>
                      <a:rPr lang="en-US" altLang="zh-CN" sz="2000" i="1">
                        <a:latin typeface="Cambria Math" panose="02040503050406030204" pitchFamily="18" charset="0"/>
                        <a:sym typeface="+mn-ea"/>
                      </a:rPr>
                      <m:t>,</m:t>
                    </m:r>
                    <m:r>
                      <a:rPr lang="en-US" altLang="zh-CN" sz="2000" b="0" i="1" smtClean="0">
                        <a:latin typeface="Cambria Math" panose="02040503050406030204" pitchFamily="18" charset="0"/>
                        <a:sym typeface="+mn-ea"/>
                      </a:rPr>
                      <m:t>1</m:t>
                    </m:r>
                    <m:r>
                      <a:rPr lang="en-US" altLang="zh-CN" sz="2000" i="1">
                        <a:latin typeface="Cambria Math" panose="02040503050406030204" pitchFamily="18" charset="0"/>
                        <a:sym typeface="+mn-ea"/>
                      </a:rPr>
                      <m:t>)</m:t>
                    </m:r>
                  </m:oMath>
                </a14:m>
                <a:r>
                  <a:rPr lang="zh-CN" altLang="en-US" sz="2000" dirty="0">
                    <a:sym typeface="+mn-ea"/>
                  </a:rPr>
                  <a:t> 。</a:t>
                </a:r>
                <a:endParaRPr lang="zh-CN" altLang="en-US" sz="2000" dirty="0"/>
              </a:p>
              <a:p>
                <a:endParaRPr lang="zh-CN" altLang="en-US" dirty="0"/>
              </a:p>
            </p:txBody>
          </p:sp>
        </mc:Choice>
        <mc:Fallback>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使用得到的概率值计算损失函数，解释损失函数之前，我们先解释下判别模型的输入。</a:t>
                </a:r>
                <a:endParaRPr lang="en-US" altLang="zh-CN" sz="2000" dirty="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smtClean="0">
                    <a:sym typeface="+mn-ea"/>
                  </a:rPr>
                  <a:t>。</a:t>
                </a:r>
                <a:endParaRPr lang="en-US" altLang="zh-CN" sz="200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smtClean="0">
                    <a:sym typeface="+mn-ea"/>
                  </a:rPr>
                  <a:t>即</a:t>
                </a:r>
                <a:r>
                  <a:rPr lang="zh-CN" altLang="en-US" sz="2000" dirty="0">
                    <a:sym typeface="+mn-ea"/>
                  </a:rPr>
                  <a:t>判别模型的输入类型</a:t>
                </a:r>
                <a:r>
                  <a:rPr lang="zh-CN" altLang="en-US" sz="2000" dirty="0" smtClean="0">
                    <a:sym typeface="+mn-ea"/>
                  </a:rPr>
                  <a:t>为</a:t>
                </a:r>
                <a:r>
                  <a:rPr lang="en-US" altLang="zh-CN" sz="2000" b="0" i="0" smtClean="0">
                    <a:latin typeface="Cambria Math" panose="02040503050406030204" pitchFamily="18" charset="0"/>
                    <a:sym typeface="+mn-ea"/>
                  </a:rPr>
                  <a:t>(𝑥_𝑓𝑎𝑘𝑒,0)</a:t>
                </a:r>
                <a:r>
                  <a:rPr lang="zh-CN" altLang="en-US" sz="2000" dirty="0" smtClean="0">
                    <a:sym typeface="+mn-ea"/>
                  </a:rPr>
                  <a:t>或者</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𝑥</a:t>
                </a:r>
                <a:r>
                  <a:rPr lang="en-US" altLang="zh-CN" sz="2000" b="0" i="0">
                    <a:latin typeface="Cambria Math" panose="02040503050406030204" pitchFamily="18" charset="0"/>
                    <a:sym typeface="+mn-ea"/>
                  </a:rPr>
                  <a:t>_</a:t>
                </a:r>
                <a:r>
                  <a:rPr lang="en-US" altLang="zh-CN" sz="2000" b="0" i="0" smtClean="0">
                    <a:latin typeface="Cambria Math" panose="02040503050406030204" pitchFamily="18" charset="0"/>
                    <a:sym typeface="+mn-ea"/>
                  </a:rPr>
                  <a:t>𝑟𝑒𝑎𝑙</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1</a:t>
                </a:r>
                <a:r>
                  <a:rPr lang="en-US" altLang="zh-CN" sz="2000" i="0">
                    <a:latin typeface="Cambria Math" panose="02040503050406030204" pitchFamily="18" charset="0"/>
                    <a:sym typeface="+mn-ea"/>
                  </a:rPr>
                  <a:t>)</a:t>
                </a:r>
                <a:r>
                  <a:rPr lang="zh-CN" altLang="en-US" sz="2000" dirty="0">
                    <a:sym typeface="+mn-ea"/>
                  </a:rPr>
                  <a:t> 。</a:t>
                </a:r>
                <a:endParaRPr lang="zh-CN" altLang="en-US" sz="2000" dirty="0"/>
              </a:p>
              <a:p>
                <a:endParaRPr lang="zh-CN" altLang="en-US" dirty="0"/>
              </a:p>
            </p:txBody>
          </p:sp>
        </mc:Fallback>
      </mc:AlternateContent>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使用得到的概率值计算损失函数，解释损失函数之前，我们先解释下判别模型的输入。</a:t>
                </a:r>
                <a:endParaRPr lang="en-US" altLang="zh-CN" sz="2000" dirty="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a:sym typeface="+mn-ea"/>
                  </a:rPr>
                  <a:t>。</a:t>
                </a:r>
                <a:endParaRPr lang="en-US" altLang="zh-CN" sz="200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a:sym typeface="+mn-ea"/>
                  </a:rPr>
                  <a:t>即</a:t>
                </a:r>
                <a:r>
                  <a:rPr lang="zh-CN" altLang="en-US" sz="2000" dirty="0">
                    <a:sym typeface="+mn-ea"/>
                  </a:rPr>
                  <a:t>判别模型的输入类型为</a:t>
                </a:r>
                <a14:m>
                  <m:oMath xmlns:m="http://schemas.openxmlformats.org/officeDocument/2006/math">
                    <m:r>
                      <a:rPr lang="en-US" altLang="zh-CN" sz="2000" b="0" i="1" smtClean="0">
                        <a:latin typeface="Cambria Math" panose="02040503050406030204" pitchFamily="18" charset="0"/>
                        <a:sym typeface="+mn-ea"/>
                      </a:rPr>
                      <m:t>(</m:t>
                    </m:r>
                    <m:sSub>
                      <m:sSubPr>
                        <m:ctrlPr>
                          <a:rPr lang="en-US" altLang="zh-CN" sz="2000" b="0" i="1" smtClean="0">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𝑓𝑎𝑘𝑒</m:t>
                        </m:r>
                      </m:sub>
                    </m:sSub>
                    <m:r>
                      <a:rPr lang="en-US" altLang="zh-CN" sz="2000" b="0" i="1" smtClean="0">
                        <a:latin typeface="Cambria Math" panose="02040503050406030204" pitchFamily="18" charset="0"/>
                        <a:sym typeface="+mn-ea"/>
                      </a:rPr>
                      <m:t>,0)</m:t>
                    </m:r>
                  </m:oMath>
                </a14:m>
                <a:r>
                  <a:rPr lang="zh-CN" altLang="en-US" sz="2000" dirty="0">
                    <a:sym typeface="+mn-ea"/>
                  </a:rPr>
                  <a:t>或者</a:t>
                </a:r>
                <a14:m>
                  <m:oMath xmlns:m="http://schemas.openxmlformats.org/officeDocument/2006/math">
                    <m:r>
                      <a:rPr lang="en-US" altLang="zh-CN" sz="2000" i="1">
                        <a:latin typeface="Cambria Math" panose="02040503050406030204" pitchFamily="18" charset="0"/>
                        <a:sym typeface="+mn-ea"/>
                      </a:rPr>
                      <m:t>(</m:t>
                    </m:r>
                    <m:sSub>
                      <m:sSubPr>
                        <m:ctrlPr>
                          <a:rPr lang="en-US" altLang="zh-CN" sz="2000" i="1">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𝑟𝑒𝑎𝑙</m:t>
                        </m:r>
                      </m:sub>
                    </m:sSub>
                    <m:r>
                      <a:rPr lang="en-US" altLang="zh-CN" sz="2000" i="1">
                        <a:latin typeface="Cambria Math" panose="02040503050406030204" pitchFamily="18" charset="0"/>
                        <a:sym typeface="+mn-ea"/>
                      </a:rPr>
                      <m:t>,</m:t>
                    </m:r>
                    <m:r>
                      <a:rPr lang="en-US" altLang="zh-CN" sz="2000" b="0" i="1" smtClean="0">
                        <a:latin typeface="Cambria Math" panose="02040503050406030204" pitchFamily="18" charset="0"/>
                        <a:sym typeface="+mn-ea"/>
                      </a:rPr>
                      <m:t>1</m:t>
                    </m:r>
                    <m:r>
                      <a:rPr lang="en-US" altLang="zh-CN" sz="2000" i="1">
                        <a:latin typeface="Cambria Math" panose="02040503050406030204" pitchFamily="18" charset="0"/>
                        <a:sym typeface="+mn-ea"/>
                      </a:rPr>
                      <m:t>)</m:t>
                    </m:r>
                  </m:oMath>
                </a14:m>
                <a:r>
                  <a:rPr lang="zh-CN" altLang="en-US" sz="2000" dirty="0">
                    <a:sym typeface="+mn-ea"/>
                  </a:rPr>
                  <a:t> 。</a:t>
                </a:r>
                <a:endParaRPr lang="zh-CN" altLang="en-US" sz="2000" dirty="0"/>
              </a:p>
              <a:p>
                <a:endParaRPr lang="zh-CN" altLang="en-US" dirty="0"/>
              </a:p>
            </p:txBody>
          </p:sp>
        </mc:Choice>
        <mc:Fallback>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使用得到的概率值计算损失函数，解释损失函数之前，我们先解释下判别模型的输入。</a:t>
                </a:r>
                <a:endParaRPr lang="en-US" altLang="zh-CN" sz="2000" dirty="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smtClean="0">
                    <a:sym typeface="+mn-ea"/>
                  </a:rPr>
                  <a:t>。</a:t>
                </a:r>
                <a:endParaRPr lang="en-US" altLang="zh-CN" sz="200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smtClean="0">
                    <a:sym typeface="+mn-ea"/>
                  </a:rPr>
                  <a:t>即</a:t>
                </a:r>
                <a:r>
                  <a:rPr lang="zh-CN" altLang="en-US" sz="2000" dirty="0">
                    <a:sym typeface="+mn-ea"/>
                  </a:rPr>
                  <a:t>判别模型的输入类型</a:t>
                </a:r>
                <a:r>
                  <a:rPr lang="zh-CN" altLang="en-US" sz="2000" dirty="0" smtClean="0">
                    <a:sym typeface="+mn-ea"/>
                  </a:rPr>
                  <a:t>为</a:t>
                </a:r>
                <a:r>
                  <a:rPr lang="en-US" altLang="zh-CN" sz="2000" b="0" i="0" smtClean="0">
                    <a:latin typeface="Cambria Math" panose="02040503050406030204" pitchFamily="18" charset="0"/>
                    <a:sym typeface="+mn-ea"/>
                  </a:rPr>
                  <a:t>(𝑥_𝑓𝑎𝑘𝑒,0)</a:t>
                </a:r>
                <a:r>
                  <a:rPr lang="zh-CN" altLang="en-US" sz="2000" dirty="0" smtClean="0">
                    <a:sym typeface="+mn-ea"/>
                  </a:rPr>
                  <a:t>或者</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𝑥</a:t>
                </a:r>
                <a:r>
                  <a:rPr lang="en-US" altLang="zh-CN" sz="2000" b="0" i="0">
                    <a:latin typeface="Cambria Math" panose="02040503050406030204" pitchFamily="18" charset="0"/>
                    <a:sym typeface="+mn-ea"/>
                  </a:rPr>
                  <a:t>_</a:t>
                </a:r>
                <a:r>
                  <a:rPr lang="en-US" altLang="zh-CN" sz="2000" b="0" i="0" smtClean="0">
                    <a:latin typeface="Cambria Math" panose="02040503050406030204" pitchFamily="18" charset="0"/>
                    <a:sym typeface="+mn-ea"/>
                  </a:rPr>
                  <a:t>𝑟𝑒𝑎𝑙</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1</a:t>
                </a:r>
                <a:r>
                  <a:rPr lang="en-US" altLang="zh-CN" sz="2000" i="0">
                    <a:latin typeface="Cambria Math" panose="02040503050406030204" pitchFamily="18" charset="0"/>
                    <a:sym typeface="+mn-ea"/>
                  </a:rPr>
                  <a:t>)</a:t>
                </a:r>
                <a:r>
                  <a:rPr lang="zh-CN" altLang="en-US" sz="2000" dirty="0">
                    <a:sym typeface="+mn-ea"/>
                  </a:rPr>
                  <a:t> 。</a:t>
                </a:r>
                <a:endParaRPr lang="zh-CN" altLang="en-US" sz="2000" dirty="0"/>
              </a:p>
              <a:p>
                <a:endParaRPr lang="zh-CN" altLang="en-US" dirty="0"/>
              </a:p>
            </p:txBody>
          </p:sp>
        </mc:Fallback>
      </mc:AlternateContent>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http://www.tmtpost.com/2609145.html</a:t>
            </a:r>
            <a:endParaRPr lang="en-US" altLang="zh-CN" dirty="0"/>
          </a:p>
          <a:p>
            <a:r>
              <a:rPr lang="en-US" altLang="zh-CN" dirty="0"/>
              <a:t>https://www.cnblogs.com/Charles-Wan/p/6238033.html</a:t>
            </a:r>
            <a:endParaRPr lang="en-US" altLang="zh-CN" dirty="0"/>
          </a:p>
          <a:p>
            <a:r>
              <a:rPr lang="en-US" altLang="zh-CN" dirty="0"/>
              <a:t>http://blog.csdn.net/sxf1061926959/article/details/54630462</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使用得到的概率值计算损失函数，解释损失函数之前，我们先解释下判别模型的输入。</a:t>
                </a:r>
                <a:endParaRPr lang="en-US" altLang="zh-CN" sz="2000" dirty="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a:sym typeface="+mn-ea"/>
                  </a:rPr>
                  <a:t>。</a:t>
                </a:r>
                <a:endParaRPr lang="en-US" altLang="zh-CN" sz="200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a:sym typeface="+mn-ea"/>
                  </a:rPr>
                  <a:t>即</a:t>
                </a:r>
                <a:r>
                  <a:rPr lang="zh-CN" altLang="en-US" sz="2000" dirty="0">
                    <a:sym typeface="+mn-ea"/>
                  </a:rPr>
                  <a:t>判别模型的输入类型为</a:t>
                </a:r>
                <a14:m>
                  <m:oMath xmlns:m="http://schemas.openxmlformats.org/officeDocument/2006/math">
                    <m:r>
                      <a:rPr lang="en-US" altLang="zh-CN" sz="2000" b="0" i="1" smtClean="0">
                        <a:latin typeface="Cambria Math" panose="02040503050406030204" pitchFamily="18" charset="0"/>
                        <a:sym typeface="+mn-ea"/>
                      </a:rPr>
                      <m:t>(</m:t>
                    </m:r>
                    <m:sSub>
                      <m:sSubPr>
                        <m:ctrlPr>
                          <a:rPr lang="en-US" altLang="zh-CN" sz="2000" b="0" i="1" smtClean="0">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𝑓𝑎𝑘𝑒</m:t>
                        </m:r>
                      </m:sub>
                    </m:sSub>
                    <m:r>
                      <a:rPr lang="en-US" altLang="zh-CN" sz="2000" b="0" i="1" smtClean="0">
                        <a:latin typeface="Cambria Math" panose="02040503050406030204" pitchFamily="18" charset="0"/>
                        <a:sym typeface="+mn-ea"/>
                      </a:rPr>
                      <m:t>,0)</m:t>
                    </m:r>
                  </m:oMath>
                </a14:m>
                <a:r>
                  <a:rPr lang="zh-CN" altLang="en-US" sz="2000" dirty="0">
                    <a:sym typeface="+mn-ea"/>
                  </a:rPr>
                  <a:t>或者</a:t>
                </a:r>
                <a14:m>
                  <m:oMath xmlns:m="http://schemas.openxmlformats.org/officeDocument/2006/math">
                    <m:r>
                      <a:rPr lang="en-US" altLang="zh-CN" sz="2000" i="1">
                        <a:latin typeface="Cambria Math" panose="02040503050406030204" pitchFamily="18" charset="0"/>
                        <a:sym typeface="+mn-ea"/>
                      </a:rPr>
                      <m:t>(</m:t>
                    </m:r>
                    <m:sSub>
                      <m:sSubPr>
                        <m:ctrlPr>
                          <a:rPr lang="en-US" altLang="zh-CN" sz="2000" i="1">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𝑟𝑒𝑎𝑙</m:t>
                        </m:r>
                      </m:sub>
                    </m:sSub>
                    <m:r>
                      <a:rPr lang="en-US" altLang="zh-CN" sz="2000" i="1">
                        <a:latin typeface="Cambria Math" panose="02040503050406030204" pitchFamily="18" charset="0"/>
                        <a:sym typeface="+mn-ea"/>
                      </a:rPr>
                      <m:t>,</m:t>
                    </m:r>
                    <m:r>
                      <a:rPr lang="en-US" altLang="zh-CN" sz="2000" b="0" i="1" smtClean="0">
                        <a:latin typeface="Cambria Math" panose="02040503050406030204" pitchFamily="18" charset="0"/>
                        <a:sym typeface="+mn-ea"/>
                      </a:rPr>
                      <m:t>1</m:t>
                    </m:r>
                    <m:r>
                      <a:rPr lang="en-US" altLang="zh-CN" sz="2000" i="1">
                        <a:latin typeface="Cambria Math" panose="02040503050406030204" pitchFamily="18" charset="0"/>
                        <a:sym typeface="+mn-ea"/>
                      </a:rPr>
                      <m:t>)</m:t>
                    </m:r>
                  </m:oMath>
                </a14:m>
                <a:r>
                  <a:rPr lang="zh-CN" altLang="en-US" sz="2000" dirty="0">
                    <a:sym typeface="+mn-ea"/>
                  </a:rPr>
                  <a:t> 。</a:t>
                </a:r>
                <a:endParaRPr lang="zh-CN" altLang="en-US" sz="2000" dirty="0"/>
              </a:p>
              <a:p>
                <a:endParaRPr lang="zh-CN" altLang="en-US" dirty="0"/>
              </a:p>
            </p:txBody>
          </p:sp>
        </mc:Choice>
        <mc:Fallback>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使用得到的概率值计算损失函数，解释损失函数之前，我们先解释下判别模型的输入。</a:t>
                </a:r>
                <a:endParaRPr lang="en-US" altLang="zh-CN" sz="2000" dirty="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smtClean="0">
                    <a:sym typeface="+mn-ea"/>
                  </a:rPr>
                  <a:t>。</a:t>
                </a:r>
                <a:endParaRPr lang="en-US" altLang="zh-CN" sz="200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smtClean="0">
                    <a:sym typeface="+mn-ea"/>
                  </a:rPr>
                  <a:t>即</a:t>
                </a:r>
                <a:r>
                  <a:rPr lang="zh-CN" altLang="en-US" sz="2000" dirty="0">
                    <a:sym typeface="+mn-ea"/>
                  </a:rPr>
                  <a:t>判别模型的输入类型</a:t>
                </a:r>
                <a:r>
                  <a:rPr lang="zh-CN" altLang="en-US" sz="2000" dirty="0" smtClean="0">
                    <a:sym typeface="+mn-ea"/>
                  </a:rPr>
                  <a:t>为</a:t>
                </a:r>
                <a:r>
                  <a:rPr lang="en-US" altLang="zh-CN" sz="2000" b="0" i="0" smtClean="0">
                    <a:latin typeface="Cambria Math" panose="02040503050406030204" pitchFamily="18" charset="0"/>
                    <a:sym typeface="+mn-ea"/>
                  </a:rPr>
                  <a:t>(𝑥_𝑓𝑎𝑘𝑒,0)</a:t>
                </a:r>
                <a:r>
                  <a:rPr lang="zh-CN" altLang="en-US" sz="2000" dirty="0" smtClean="0">
                    <a:sym typeface="+mn-ea"/>
                  </a:rPr>
                  <a:t>或者</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𝑥</a:t>
                </a:r>
                <a:r>
                  <a:rPr lang="en-US" altLang="zh-CN" sz="2000" b="0" i="0">
                    <a:latin typeface="Cambria Math" panose="02040503050406030204" pitchFamily="18" charset="0"/>
                    <a:sym typeface="+mn-ea"/>
                  </a:rPr>
                  <a:t>_</a:t>
                </a:r>
                <a:r>
                  <a:rPr lang="en-US" altLang="zh-CN" sz="2000" b="0" i="0" smtClean="0">
                    <a:latin typeface="Cambria Math" panose="02040503050406030204" pitchFamily="18" charset="0"/>
                    <a:sym typeface="+mn-ea"/>
                  </a:rPr>
                  <a:t>𝑟𝑒𝑎𝑙</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1</a:t>
                </a:r>
                <a:r>
                  <a:rPr lang="en-US" altLang="zh-CN" sz="2000" i="0">
                    <a:latin typeface="Cambria Math" panose="02040503050406030204" pitchFamily="18" charset="0"/>
                    <a:sym typeface="+mn-ea"/>
                  </a:rPr>
                  <a:t>)</a:t>
                </a:r>
                <a:r>
                  <a:rPr lang="zh-CN" altLang="en-US" sz="2000" dirty="0">
                    <a:sym typeface="+mn-ea"/>
                  </a:rPr>
                  <a:t> 。</a:t>
                </a:r>
                <a:endParaRPr lang="zh-CN" altLang="en-US" sz="2000" dirty="0"/>
              </a:p>
              <a:p>
                <a:endParaRPr lang="zh-CN" altLang="en-US" dirty="0"/>
              </a:p>
            </p:txBody>
          </p:sp>
        </mc:Fallback>
      </mc:AlternateContent>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http://www.tmtpost.com/2609145.html</a:t>
            </a:r>
            <a:endParaRPr lang="en-US" altLang="zh-CN" dirty="0"/>
          </a:p>
          <a:p>
            <a:r>
              <a:rPr lang="en-US" altLang="zh-CN" dirty="0"/>
              <a:t>https://www.cnblogs.com/Charles-Wan/p/6238033.html</a:t>
            </a:r>
            <a:endParaRPr lang="en-US" altLang="zh-CN" dirty="0"/>
          </a:p>
          <a:p>
            <a:r>
              <a:rPr lang="en-US" altLang="zh-CN" dirty="0"/>
              <a:t>http://blog.csdn.net/sxf1061926959/article/details/54630462</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http://www.tmtpost.com/2609145.html</a:t>
            </a:r>
            <a:endParaRPr lang="en-US" altLang="zh-CN" dirty="0"/>
          </a:p>
          <a:p>
            <a:r>
              <a:rPr lang="en-US" altLang="zh-CN" dirty="0"/>
              <a:t>https://www.cnblogs.com/Charles-Wan/p/6238033.html</a:t>
            </a:r>
            <a:endParaRPr lang="en-US" altLang="zh-CN" dirty="0"/>
          </a:p>
          <a:p>
            <a:r>
              <a:rPr lang="en-US" altLang="zh-CN" dirty="0"/>
              <a:t>http://blog.csdn.net/sxf1061926959/article/details/54630462</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http://www.tmtpost.com/2609145.html</a:t>
            </a:r>
            <a:endParaRPr lang="en-US" altLang="zh-CN" dirty="0"/>
          </a:p>
          <a:p>
            <a:r>
              <a:rPr lang="en-US" altLang="zh-CN" dirty="0"/>
              <a:t>https://www.cnblogs.com/Charles-Wan/p/6238033.html</a:t>
            </a:r>
            <a:endParaRPr lang="en-US" altLang="zh-CN" dirty="0"/>
          </a:p>
          <a:p>
            <a:r>
              <a:rPr lang="en-US" altLang="zh-CN" dirty="0"/>
              <a:t>http://blog.csdn.net/sxf1061926959/article/details/54630462</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http://www.tmtpost.com/2609145.html</a:t>
            </a:r>
            <a:endParaRPr lang="en-US" altLang="zh-CN" dirty="0"/>
          </a:p>
          <a:p>
            <a:r>
              <a:rPr lang="en-US" altLang="zh-CN" dirty="0"/>
              <a:t>https://www.cnblogs.com/Charles-Wan/p/6238033.html</a:t>
            </a:r>
            <a:endParaRPr lang="en-US" altLang="zh-CN" dirty="0"/>
          </a:p>
          <a:p>
            <a:r>
              <a:rPr lang="en-US" altLang="zh-CN" dirty="0"/>
              <a:t>http://blog.csdn.net/sxf1061926959/article/details/54630462</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使用得到的概率值计算损失函数，解释损失函数之前，我们先解释下判别模型的输入。</a:t>
                </a:r>
                <a:endParaRPr lang="en-US" altLang="zh-CN" sz="2000" dirty="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dirty="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a:sym typeface="+mn-ea"/>
                  </a:rPr>
                  <a:t>。</a:t>
                </a:r>
                <a:endParaRPr lang="en-US" altLang="zh-CN" sz="2000">
                  <a:sym typeface="+mn-ea"/>
                </a:endParaRPr>
              </a:p>
              <a:p>
                <a:pPr marL="0" marR="0" lvl="1" indent="0" algn="l" defTabSz="1088390" rtl="0" eaLnBrk="1" fontAlgn="auto" latinLnBrk="0" hangingPunct="1">
                  <a:lnSpc>
                    <a:spcPct val="100000"/>
                  </a:lnSpc>
                  <a:spcBef>
                    <a:spcPts val="0"/>
                  </a:spcBef>
                  <a:spcAft>
                    <a:spcPts val="0"/>
                  </a:spcAft>
                  <a:buClrTx/>
                  <a:buSzTx/>
                  <a:buFontTx/>
                  <a:buNone/>
                  <a:tabLst/>
                  <a:defRPr/>
                </a:pPr>
                <a:r>
                  <a:rPr lang="zh-CN" altLang="en-US" sz="2000">
                    <a:sym typeface="+mn-ea"/>
                  </a:rPr>
                  <a:t>即</a:t>
                </a:r>
                <a:r>
                  <a:rPr lang="zh-CN" altLang="en-US" sz="2000" dirty="0">
                    <a:sym typeface="+mn-ea"/>
                  </a:rPr>
                  <a:t>判别模型的输入类型为</a:t>
                </a:r>
                <a14:m>
                  <m:oMath xmlns:m="http://schemas.openxmlformats.org/officeDocument/2006/math">
                    <m:r>
                      <a:rPr lang="en-US" altLang="zh-CN" sz="2000" b="0" i="1" smtClean="0">
                        <a:latin typeface="Cambria Math" panose="02040503050406030204" pitchFamily="18" charset="0"/>
                        <a:sym typeface="+mn-ea"/>
                      </a:rPr>
                      <m:t>(</m:t>
                    </m:r>
                    <m:sSub>
                      <m:sSubPr>
                        <m:ctrlPr>
                          <a:rPr lang="en-US" altLang="zh-CN" sz="2000" b="0" i="1" smtClean="0">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𝑓𝑎𝑘𝑒</m:t>
                        </m:r>
                      </m:sub>
                    </m:sSub>
                    <m:r>
                      <a:rPr lang="en-US" altLang="zh-CN" sz="2000" b="0" i="1" smtClean="0">
                        <a:latin typeface="Cambria Math" panose="02040503050406030204" pitchFamily="18" charset="0"/>
                        <a:sym typeface="+mn-ea"/>
                      </a:rPr>
                      <m:t>,0)</m:t>
                    </m:r>
                  </m:oMath>
                </a14:m>
                <a:r>
                  <a:rPr lang="zh-CN" altLang="en-US" sz="2000" dirty="0">
                    <a:sym typeface="+mn-ea"/>
                  </a:rPr>
                  <a:t>或者</a:t>
                </a:r>
                <a14:m>
                  <m:oMath xmlns:m="http://schemas.openxmlformats.org/officeDocument/2006/math">
                    <m:r>
                      <a:rPr lang="en-US" altLang="zh-CN" sz="2000" i="1">
                        <a:latin typeface="Cambria Math" panose="02040503050406030204" pitchFamily="18" charset="0"/>
                        <a:sym typeface="+mn-ea"/>
                      </a:rPr>
                      <m:t>(</m:t>
                    </m:r>
                    <m:sSub>
                      <m:sSubPr>
                        <m:ctrlPr>
                          <a:rPr lang="en-US" altLang="zh-CN" sz="2000" i="1">
                            <a:latin typeface="Cambria Math" panose="02040503050406030204" pitchFamily="18" charset="0"/>
                            <a:sym typeface="+mn-ea"/>
                          </a:rPr>
                        </m:ctrlPr>
                      </m:sSubPr>
                      <m:e>
                        <m:r>
                          <a:rPr lang="en-US" altLang="zh-CN" sz="2000" b="0" i="1" smtClean="0">
                            <a:latin typeface="Cambria Math" panose="02040503050406030204" pitchFamily="18" charset="0"/>
                            <a:sym typeface="+mn-ea"/>
                          </a:rPr>
                          <m:t>𝑥</m:t>
                        </m:r>
                      </m:e>
                      <m:sub>
                        <m:r>
                          <a:rPr lang="en-US" altLang="zh-CN" sz="2000" b="0" i="1" smtClean="0">
                            <a:latin typeface="Cambria Math" panose="02040503050406030204" pitchFamily="18" charset="0"/>
                            <a:sym typeface="+mn-ea"/>
                          </a:rPr>
                          <m:t>𝑟𝑒𝑎𝑙</m:t>
                        </m:r>
                      </m:sub>
                    </m:sSub>
                    <m:r>
                      <a:rPr lang="en-US" altLang="zh-CN" sz="2000" i="1">
                        <a:latin typeface="Cambria Math" panose="02040503050406030204" pitchFamily="18" charset="0"/>
                        <a:sym typeface="+mn-ea"/>
                      </a:rPr>
                      <m:t>,</m:t>
                    </m:r>
                    <m:r>
                      <a:rPr lang="en-US" altLang="zh-CN" sz="2000" b="0" i="1" smtClean="0">
                        <a:latin typeface="Cambria Math" panose="02040503050406030204" pitchFamily="18" charset="0"/>
                        <a:sym typeface="+mn-ea"/>
                      </a:rPr>
                      <m:t>1</m:t>
                    </m:r>
                    <m:r>
                      <a:rPr lang="en-US" altLang="zh-CN" sz="2000" i="1">
                        <a:latin typeface="Cambria Math" panose="02040503050406030204" pitchFamily="18" charset="0"/>
                        <a:sym typeface="+mn-ea"/>
                      </a:rPr>
                      <m:t>)</m:t>
                    </m:r>
                  </m:oMath>
                </a14:m>
                <a:r>
                  <a:rPr lang="zh-CN" altLang="en-US" sz="2000" dirty="0">
                    <a:sym typeface="+mn-ea"/>
                  </a:rPr>
                  <a:t> 。</a:t>
                </a:r>
                <a:endParaRPr lang="zh-CN" altLang="en-US" sz="2000" dirty="0"/>
              </a:p>
              <a:p>
                <a:endParaRPr lang="zh-CN" altLang="en-US" dirty="0"/>
              </a:p>
            </p:txBody>
          </p:sp>
        </mc:Choice>
        <mc:Fallback>
          <p:sp>
            <p:nvSpPr>
              <p:cNvPr id="3" name="文本占位符 2"/>
              <p:cNvSpPr>
                <a:spLocks noGrp="1"/>
              </p:cNvSpPr>
              <p:nvPr>
                <p:ph type="body" idx="3"/>
              </p:nvPr>
            </p:nvSpPr>
            <p:spPr/>
            <p:txBody>
              <a:bodyPr/>
              <a:lstStyle/>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使用得到的概率值计算损失函数，解释损失函数之前，我们先解释下判别模型的输入。</a:t>
                </a:r>
                <a:endParaRPr lang="en-US" altLang="zh-CN" sz="2000" dirty="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dirty="0" smtClean="0">
                    <a:sym typeface="+mn-ea"/>
                  </a:rPr>
                  <a:t>根据输入的图片类型是</a:t>
                </a:r>
                <a:r>
                  <a:rPr lang="en-US" altLang="zh-CN" sz="2000" dirty="0">
                    <a:sym typeface="+mn-ea"/>
                  </a:rPr>
                  <a:t>Fake Image</a:t>
                </a:r>
                <a:r>
                  <a:rPr lang="zh-CN" altLang="en-US" sz="2000" dirty="0">
                    <a:sym typeface="+mn-ea"/>
                  </a:rPr>
                  <a:t>或</a:t>
                </a:r>
                <a:r>
                  <a:rPr lang="en-US" altLang="zh-CN" sz="2000" dirty="0">
                    <a:sym typeface="+mn-ea"/>
                  </a:rPr>
                  <a:t>Real Image</a:t>
                </a:r>
                <a:r>
                  <a:rPr lang="zh-CN" altLang="en-US" sz="2000" dirty="0">
                    <a:sym typeface="+mn-ea"/>
                  </a:rPr>
                  <a:t>将判别模型的输入数据的</a:t>
                </a:r>
                <a:r>
                  <a:rPr lang="en-US" altLang="zh-CN" sz="2000" dirty="0">
                    <a:sym typeface="+mn-ea"/>
                  </a:rPr>
                  <a:t>label</a:t>
                </a:r>
                <a:r>
                  <a:rPr lang="zh-CN" altLang="en-US" sz="2000" dirty="0">
                    <a:sym typeface="+mn-ea"/>
                  </a:rPr>
                  <a:t>标记为</a:t>
                </a:r>
                <a:r>
                  <a:rPr lang="en-US" altLang="zh-CN" sz="2000" dirty="0">
                    <a:sym typeface="+mn-ea"/>
                  </a:rPr>
                  <a:t>0</a:t>
                </a:r>
                <a:r>
                  <a:rPr lang="zh-CN" altLang="en-US" sz="2000" dirty="0">
                    <a:sym typeface="+mn-ea"/>
                  </a:rPr>
                  <a:t>或者</a:t>
                </a:r>
                <a:r>
                  <a:rPr lang="en-US" altLang="zh-CN" sz="2000" dirty="0">
                    <a:sym typeface="+mn-ea"/>
                  </a:rPr>
                  <a:t>1</a:t>
                </a:r>
                <a:r>
                  <a:rPr lang="zh-CN" altLang="en-US" sz="2000" dirty="0" smtClean="0">
                    <a:sym typeface="+mn-ea"/>
                  </a:rPr>
                  <a:t>。</a:t>
                </a:r>
                <a:endParaRPr lang="en-US" altLang="zh-CN" sz="2000" smtClean="0">
                  <a:sym typeface="+mn-ea"/>
                </a:endParaRPr>
              </a:p>
              <a:p>
                <a:pPr marL="0" marR="0" lvl="1" indent="0" algn="l" defTabSz="1088390" rtl="0" eaLnBrk="1" fontAlgn="auto" latinLnBrk="0" hangingPunct="1">
                  <a:lnSpc>
                    <a:spcPct val="100000"/>
                  </a:lnSpc>
                  <a:spcBef>
                    <a:spcPts val="0"/>
                  </a:spcBef>
                  <a:spcAft>
                    <a:spcPts val="0"/>
                  </a:spcAft>
                  <a:buClrTx/>
                  <a:buSzTx/>
                  <a:buFontTx/>
                  <a:buNone/>
                  <a:defRPr/>
                </a:pPr>
                <a:r>
                  <a:rPr lang="zh-CN" altLang="en-US" sz="2000" smtClean="0">
                    <a:sym typeface="+mn-ea"/>
                  </a:rPr>
                  <a:t>即</a:t>
                </a:r>
                <a:r>
                  <a:rPr lang="zh-CN" altLang="en-US" sz="2000" dirty="0">
                    <a:sym typeface="+mn-ea"/>
                  </a:rPr>
                  <a:t>判别模型的输入类型</a:t>
                </a:r>
                <a:r>
                  <a:rPr lang="zh-CN" altLang="en-US" sz="2000" dirty="0" smtClean="0">
                    <a:sym typeface="+mn-ea"/>
                  </a:rPr>
                  <a:t>为</a:t>
                </a:r>
                <a:r>
                  <a:rPr lang="en-US" altLang="zh-CN" sz="2000" b="0" i="0" smtClean="0">
                    <a:latin typeface="Cambria Math" panose="02040503050406030204" pitchFamily="18" charset="0"/>
                    <a:sym typeface="+mn-ea"/>
                  </a:rPr>
                  <a:t>(𝑥_𝑓𝑎𝑘𝑒,0)</a:t>
                </a:r>
                <a:r>
                  <a:rPr lang="zh-CN" altLang="en-US" sz="2000" dirty="0" smtClean="0">
                    <a:sym typeface="+mn-ea"/>
                  </a:rPr>
                  <a:t>或者</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𝑥</a:t>
                </a:r>
                <a:r>
                  <a:rPr lang="en-US" altLang="zh-CN" sz="2000" b="0" i="0">
                    <a:latin typeface="Cambria Math" panose="02040503050406030204" pitchFamily="18" charset="0"/>
                    <a:sym typeface="+mn-ea"/>
                  </a:rPr>
                  <a:t>_</a:t>
                </a:r>
                <a:r>
                  <a:rPr lang="en-US" altLang="zh-CN" sz="2000" b="0" i="0" smtClean="0">
                    <a:latin typeface="Cambria Math" panose="02040503050406030204" pitchFamily="18" charset="0"/>
                    <a:sym typeface="+mn-ea"/>
                  </a:rPr>
                  <a:t>𝑟𝑒𝑎𝑙</a:t>
                </a:r>
                <a:r>
                  <a:rPr lang="en-US" altLang="zh-CN" sz="2000" i="0">
                    <a:latin typeface="Cambria Math" panose="02040503050406030204" pitchFamily="18" charset="0"/>
                    <a:sym typeface="+mn-ea"/>
                  </a:rPr>
                  <a:t>,</a:t>
                </a:r>
                <a:r>
                  <a:rPr lang="en-US" altLang="zh-CN" sz="2000" b="0" i="0" smtClean="0">
                    <a:latin typeface="Cambria Math" panose="02040503050406030204" pitchFamily="18" charset="0"/>
                    <a:sym typeface="+mn-ea"/>
                  </a:rPr>
                  <a:t>1</a:t>
                </a:r>
                <a:r>
                  <a:rPr lang="en-US" altLang="zh-CN" sz="2000" i="0">
                    <a:latin typeface="Cambria Math" panose="02040503050406030204" pitchFamily="18" charset="0"/>
                    <a:sym typeface="+mn-ea"/>
                  </a:rPr>
                  <a:t>)</a:t>
                </a:r>
                <a:r>
                  <a:rPr lang="zh-CN" altLang="en-US" sz="2000" dirty="0">
                    <a:sym typeface="+mn-ea"/>
                  </a:rPr>
                  <a:t> 。</a:t>
                </a:r>
                <a:endParaRPr lang="zh-CN" altLang="en-US" sz="2000" dirty="0"/>
              </a:p>
              <a:p>
                <a:endParaRPr lang="zh-CN" altLang="en-US" dirty="0"/>
              </a:p>
            </p:txBody>
          </p:sp>
        </mc:Fallback>
      </mc:AlternateContent>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http://www.tmtpost.com/2609145.html</a:t>
            </a:r>
            <a:endParaRPr lang="en-US" altLang="zh-CN" dirty="0"/>
          </a:p>
          <a:p>
            <a:r>
              <a:rPr lang="en-US" altLang="zh-CN" dirty="0"/>
              <a:t>https://www.cnblogs.com/Charles-Wan/p/6238033.html</a:t>
            </a:r>
            <a:endParaRPr lang="en-US" altLang="zh-CN" dirty="0"/>
          </a:p>
          <a:p>
            <a:r>
              <a:rPr lang="en-US" altLang="zh-CN" dirty="0"/>
              <a:t>http://blog.csdn.net/sxf1061926959/article/details/54630462</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00150"/>
            <a:ext cx="11178540" cy="50653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88248" y="165138"/>
            <a:ext cx="10514231" cy="1097534"/>
          </a:xfrm>
          <a:prstGeom prst="rect">
            <a:avLst/>
          </a:prstGeom>
        </p:spPr>
        <p:txBody>
          <a:bodyPr/>
          <a:lstStyle>
            <a:lvl1pPr>
              <a:defRPr kumimoji="0" lang="zh-CN" sz="2800" b="1" i="0" u="none" strike="noStrike" kern="1200" cap="none" spc="0" normalizeH="0" baseline="0" noProof="1" dirty="0">
                <a:solidFill>
                  <a:schemeClr val="accent1">
                    <a:lumMod val="75000"/>
                  </a:schemeClr>
                </a:solidFill>
                <a:latin typeface="微软雅黑" panose="020B0503020204020204" pitchFamily="34" charset="-122"/>
                <a:ea typeface="微软雅黑" panose="020B0503020204020204" pitchFamily="34" charset="-122"/>
                <a:cs typeface="+mn-cs"/>
                <a:sym typeface="+mn-ea"/>
              </a:defRPr>
            </a:lvl1pPr>
          </a:lstStyle>
          <a:p>
            <a:r>
              <a:rPr lang="zh-CN" altLang="en-US"/>
              <a:t>单击此处编辑母版标题样式</a:t>
            </a:r>
            <a:endParaRPr lang="zh-CN" altLang="en-US"/>
          </a:p>
        </p:txBody>
      </p:sp>
      <p:sp>
        <p:nvSpPr>
          <p:cNvPr id="3" name="内容占位符 2"/>
          <p:cNvSpPr>
            <a:spLocks noGrp="1"/>
          </p:cNvSpPr>
          <p:nvPr>
            <p:ph idx="1"/>
          </p:nvPr>
        </p:nvSpPr>
        <p:spPr>
          <a:xfrm>
            <a:off x="838091" y="1826048"/>
            <a:ext cx="10514231" cy="4352346"/>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091" y="6357822"/>
            <a:ext cx="2742843" cy="365210"/>
          </a:xfrm>
          <a:prstGeom prst="rect">
            <a:avLst/>
          </a:prstGeo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4038075" y="6357822"/>
            <a:ext cx="4114264" cy="36521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09479" y="6357822"/>
            <a:ext cx="2742843" cy="365210"/>
          </a:xfrm>
          <a:prstGeom prst="rect">
            <a:avLst/>
          </a:prstGeom>
        </p:spPr>
        <p:txBody>
          <a:bodyPr/>
          <a:lstStyle/>
          <a:p>
            <a:fld id="{7D9BB5D0-35E4-459D-AEF3-FE4D7C45CC19}" type="slidenum">
              <a:rPr lang="zh-CN" altLang="en-US" smtClean="0"/>
            </a:fld>
            <a:endParaRPr lang="zh-CN" altLang="en-US"/>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0392962" y="168949"/>
            <a:ext cx="1637452" cy="553848"/>
          </a:xfrm>
          <a:prstGeom prst="rect">
            <a:avLst/>
          </a:prstGeom>
        </p:spPr>
      </p:pic>
      <p:sp>
        <p:nvSpPr>
          <p:cNvPr id="10" name="矩形 3"/>
          <p:cNvSpPr>
            <a:spLocks noChangeArrowheads="1"/>
          </p:cNvSpPr>
          <p:nvPr userDrawn="1"/>
        </p:nvSpPr>
        <p:spPr bwMode="auto">
          <a:xfrm>
            <a:off x="0" y="436347"/>
            <a:ext cx="1001900" cy="433805"/>
          </a:xfrm>
          <a:prstGeom prst="rect">
            <a:avLst/>
          </a:prstGeom>
          <a:solidFill>
            <a:schemeClr val="accent1">
              <a:lumMod val="75000"/>
            </a:schemeClr>
          </a:solidFill>
          <a:ln>
            <a:solidFill>
              <a:schemeClr val="bg1"/>
            </a:solid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98575"/>
            <a:ext cx="11178540" cy="4966970"/>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88248" y="165138"/>
            <a:ext cx="10514231" cy="1097534"/>
          </a:xfrm>
          <a:prstGeom prst="rect">
            <a:avLst/>
          </a:prstGeom>
        </p:spPr>
        <p:txBody>
          <a:bodyPr/>
          <a:lstStyle>
            <a:lvl1pPr>
              <a:defRPr kumimoji="0" lang="zh-CN" sz="2800" b="1" i="0" u="none" strike="noStrike" kern="1200" cap="none" spc="0" normalizeH="0" baseline="0" noProof="1" dirty="0">
                <a:solidFill>
                  <a:schemeClr val="accent1">
                    <a:lumMod val="75000"/>
                  </a:schemeClr>
                </a:solidFill>
                <a:latin typeface="微软雅黑" panose="020B0503020204020204" pitchFamily="34" charset="-122"/>
                <a:ea typeface="微软雅黑" panose="020B0503020204020204" pitchFamily="34" charset="-122"/>
                <a:cs typeface="+mn-cs"/>
                <a:sym typeface="+mn-ea"/>
              </a:defRPr>
            </a:lvl1pPr>
          </a:lstStyle>
          <a:p>
            <a:r>
              <a:rPr lang="zh-CN" altLang="en-US"/>
              <a:t>单击此处编辑母版标题样式</a:t>
            </a:r>
            <a:endParaRPr lang="zh-CN" altLang="en-US"/>
          </a:p>
        </p:txBody>
      </p:sp>
      <p:sp>
        <p:nvSpPr>
          <p:cNvPr id="3" name="内容占位符 2"/>
          <p:cNvSpPr>
            <a:spLocks noGrp="1"/>
          </p:cNvSpPr>
          <p:nvPr>
            <p:ph idx="1"/>
          </p:nvPr>
        </p:nvSpPr>
        <p:spPr>
          <a:xfrm>
            <a:off x="838091" y="1826048"/>
            <a:ext cx="10514231" cy="4352346"/>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091" y="6357822"/>
            <a:ext cx="2742843" cy="365210"/>
          </a:xfrm>
          <a:prstGeom prst="rect">
            <a:avLst/>
          </a:prstGeo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4038075" y="6357822"/>
            <a:ext cx="4114264" cy="365210"/>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09479" y="6357822"/>
            <a:ext cx="2742843" cy="365210"/>
          </a:xfrm>
          <a:prstGeom prst="rect">
            <a:avLst/>
          </a:prstGeom>
        </p:spPr>
        <p:txBody>
          <a:bodyPr/>
          <a:lstStyle/>
          <a:p>
            <a:fld id="{7D9BB5D0-35E4-459D-AEF3-FE4D7C45CC19}" type="slidenum">
              <a:rPr lang="zh-CN" altLang="en-US" smtClean="0"/>
            </a:fld>
            <a:endParaRPr lang="zh-CN" altLang="en-US"/>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0392962" y="168949"/>
            <a:ext cx="1637452" cy="553848"/>
          </a:xfrm>
          <a:prstGeom prst="rect">
            <a:avLst/>
          </a:prstGeom>
        </p:spPr>
      </p:pic>
      <p:sp>
        <p:nvSpPr>
          <p:cNvPr id="10" name="矩形 3"/>
          <p:cNvSpPr>
            <a:spLocks noChangeArrowheads="1"/>
          </p:cNvSpPr>
          <p:nvPr userDrawn="1"/>
        </p:nvSpPr>
        <p:spPr bwMode="auto">
          <a:xfrm>
            <a:off x="0" y="436347"/>
            <a:ext cx="1001900" cy="433805"/>
          </a:xfrm>
          <a:prstGeom prst="rect">
            <a:avLst/>
          </a:prstGeom>
          <a:solidFill>
            <a:schemeClr val="accent1">
              <a:lumMod val="75000"/>
            </a:schemeClr>
          </a:solidFill>
          <a:ln>
            <a:solidFill>
              <a:schemeClr val="bg1"/>
            </a:solid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00150"/>
            <a:ext cx="11178540" cy="50653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98575"/>
            <a:ext cx="11178540" cy="4966970"/>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affinelayer.com/pixsrv/" TargetMode="External"/><Relationship Id="rId2" Type="http://schemas.openxmlformats.org/officeDocument/2006/relationships/hyperlink" Target="https://github.com/junyanz/CycleGAN" TargetMode="External"/><Relationship Id="rId1" Type="http://schemas.openxmlformats.org/officeDocument/2006/relationships/image" Target="../media/image24.GIF"/></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1.vml"/><Relationship Id="rId4" Type="http://schemas.openxmlformats.org/officeDocument/2006/relationships/slideLayout" Target="../slideLayouts/slideLayout1.xml"/><Relationship Id="rId3" Type="http://schemas.openxmlformats.org/officeDocument/2006/relationships/image" Target="../media/image32.wmf"/><Relationship Id="rId2" Type="http://schemas.openxmlformats.org/officeDocument/2006/relationships/oleObject" Target="../embeddings/oleObject1.bin"/><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33.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jpeg"/><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hyperlink" Target="https://baike.baidu.com/item/%E6%A6%82%E7%8E%87"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fontScale="92500"/>
          </a:bodyPr>
          <a:lstStyle/>
          <a:p>
            <a:pPr>
              <a:lnSpc>
                <a:spcPts val="4200"/>
              </a:lnSpc>
            </a:pPr>
            <a:r>
              <a:rPr lang="zh-CN" altLang="en-US" sz="3600" dirty="0">
                <a:latin typeface="华文行楷" panose="02010800040101010101" pitchFamily="2" charset="-122"/>
                <a:ea typeface="华文行楷" panose="02010800040101010101" pitchFamily="2" charset="-122"/>
              </a:rPr>
              <a:t>本课件包括演示文稿、示例、代码、题库、视频和声音等内容，北风网和讲师拥有完全知识产权；只限于善意学习者在本课程使用，不得在课程范围外向任何第三方散播。任何其他人或者机构不得盗版、复制、仿造其中的创意和内容，我们保留一切通过法律手段追究违反者的权利。</a:t>
            </a:r>
            <a:endParaRPr lang="en-US" altLang="zh-CN" sz="3600" dirty="0">
              <a:latin typeface="华文行楷" panose="02010800040101010101" pitchFamily="2" charset="-122"/>
              <a:ea typeface="华文行楷" panose="02010800040101010101" pitchFamily="2" charset="-122"/>
            </a:endParaRPr>
          </a:p>
          <a:p>
            <a:pPr>
              <a:lnSpc>
                <a:spcPts val="4200"/>
              </a:lnSpc>
            </a:pPr>
            <a:r>
              <a:rPr lang="zh-CN" altLang="en-US" sz="3600" dirty="0">
                <a:latin typeface="华文行楷" panose="02010800040101010101" pitchFamily="2" charset="-122"/>
                <a:ea typeface="华文行楷" panose="02010800040101010101" pitchFamily="2" charset="-122"/>
              </a:rPr>
              <a:t>课程详情请咨询</a:t>
            </a:r>
            <a:endParaRPr lang="en-US" altLang="zh-CN" sz="3600" dirty="0">
              <a:latin typeface="华文行楷" panose="02010800040101010101" pitchFamily="2" charset="-122"/>
              <a:ea typeface="华文行楷" panose="02010800040101010101" pitchFamily="2" charset="-122"/>
            </a:endParaRPr>
          </a:p>
          <a:p>
            <a:pPr lvl="1">
              <a:lnSpc>
                <a:spcPts val="4200"/>
              </a:lnSpc>
            </a:pPr>
            <a:r>
              <a:rPr lang="zh-CN" altLang="en-US" sz="3200" dirty="0">
                <a:latin typeface="华文行楷" panose="02010800040101010101" pitchFamily="2" charset="-122"/>
                <a:ea typeface="华文行楷" panose="02010800040101010101" pitchFamily="2" charset="-122"/>
              </a:rPr>
              <a:t>微信公众号：北风教育</a:t>
            </a:r>
            <a:endParaRPr lang="en-US" altLang="zh-CN" sz="3200" dirty="0">
              <a:latin typeface="华文行楷" panose="02010800040101010101" pitchFamily="2" charset="-122"/>
              <a:ea typeface="华文行楷" panose="02010800040101010101" pitchFamily="2" charset="-122"/>
            </a:endParaRPr>
          </a:p>
          <a:p>
            <a:pPr lvl="1">
              <a:lnSpc>
                <a:spcPts val="4200"/>
              </a:lnSpc>
            </a:pPr>
            <a:r>
              <a:rPr lang="zh-CN" altLang="en-US" sz="3200" dirty="0">
                <a:latin typeface="华文行楷" panose="02010800040101010101" pitchFamily="2" charset="-122"/>
                <a:ea typeface="华文行楷" panose="02010800040101010101" pitchFamily="2" charset="-122"/>
              </a:rPr>
              <a:t>官方网址：</a:t>
            </a:r>
            <a:r>
              <a:rPr lang="en-US" altLang="zh-CN" sz="3200" dirty="0">
                <a:latin typeface="华文行楷" panose="02010800040101010101" pitchFamily="2" charset="-122"/>
                <a:ea typeface="华文行楷" panose="02010800040101010101" pitchFamily="2" charset="-122"/>
              </a:rPr>
              <a:t>http://www.ibeifeng.com/</a:t>
            </a:r>
            <a:endParaRPr lang="zh-CN" altLang="en-US" sz="3200" dirty="0">
              <a:latin typeface="华文行楷" panose="02010800040101010101" pitchFamily="2" charset="-122"/>
              <a:ea typeface="华文行楷" panose="02010800040101010101" pitchFamily="2" charset="-122"/>
            </a:endParaRPr>
          </a:p>
        </p:txBody>
      </p:sp>
      <p:sp>
        <p:nvSpPr>
          <p:cNvPr id="3" name="标题 2"/>
          <p:cNvSpPr>
            <a:spLocks noGrp="1"/>
          </p:cNvSpPr>
          <p:nvPr>
            <p:ph type="title"/>
          </p:nvPr>
        </p:nvSpPr>
        <p:spPr/>
        <p:txBody>
          <a:bodyPr>
            <a:normAutofit/>
          </a:bodyPr>
          <a:lstStyle/>
          <a:p>
            <a:r>
              <a:rPr lang="zh-CN" altLang="en-US" sz="4400"/>
              <a:t>法律声明</a:t>
            </a:r>
            <a:endParaRPr lang="zh-CN" altLang="en-US" sz="4400"/>
          </a:p>
        </p:txBody>
      </p:sp>
      <p:pic>
        <p:nvPicPr>
          <p:cNvPr id="1028" name="Picture 4" descr="http://www.ibeifeng.com/themes/newibeifeng/images/bfjywx.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0866" t="9333" r="11517" b="24001"/>
          <a:stretch>
            <a:fillRect/>
          </a:stretch>
        </p:blipFill>
        <p:spPr bwMode="auto">
          <a:xfrm>
            <a:off x="8687494" y="4129572"/>
            <a:ext cx="2376265" cy="23762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3"/>
          </p:nvPr>
        </p:nvPicPr>
        <p:blipFill>
          <a:blip r:embed="rId1" cstate="print"/>
          <a:srcRect t="2023"/>
          <a:stretch>
            <a:fillRect/>
          </a:stretch>
        </p:blipFill>
        <p:spPr>
          <a:xfrm>
            <a:off x="1403985" y="1015047"/>
            <a:ext cx="9182735" cy="5611813"/>
          </a:xfrm>
          <a:prstGeom prst="rect">
            <a:avLst/>
          </a:prstGeom>
        </p:spPr>
      </p:pic>
      <p:sp>
        <p:nvSpPr>
          <p:cNvPr id="3" name="标题 2"/>
          <p:cNvSpPr>
            <a:spLocks noGrp="1"/>
          </p:cNvSpPr>
          <p:nvPr>
            <p:ph type="title"/>
          </p:nvPr>
        </p:nvSpPr>
        <p:spPr/>
        <p:txBody>
          <a:bodyPr/>
          <a:lstStyle/>
          <a:p>
            <a:pPr>
              <a:lnSpc>
                <a:spcPct val="150000"/>
              </a:lnSpc>
            </a:pPr>
            <a:r>
              <a:rPr lang="zh-CN" altLang="en-US" dirty="0"/>
              <a:t>什么是生成式对抗网络</a:t>
            </a:r>
            <a:endParaRPr lang="en-US"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014730"/>
            <a:ext cx="11178540" cy="5727431"/>
          </a:xfrm>
        </p:spPr>
        <p:txBody>
          <a:bodyPr>
            <a:normAutofit/>
          </a:bodyPr>
          <a:lstStyle/>
          <a:p>
            <a:pPr>
              <a:lnSpc>
                <a:spcPct val="150000"/>
              </a:lnSpc>
            </a:pPr>
            <a:r>
              <a:rPr lang="zh-CN" altLang="en-US" sz="2400" dirty="0"/>
              <a:t>一个例子：</a:t>
            </a:r>
            <a:endParaRPr lang="en-US" altLang="zh-CN" sz="2400" dirty="0"/>
          </a:p>
          <a:p>
            <a:pPr>
              <a:lnSpc>
                <a:spcPct val="150000"/>
              </a:lnSpc>
            </a:pPr>
            <a:r>
              <a:rPr lang="zh-CN" altLang="en-US" dirty="0"/>
              <a:t>最右边的一列是真实样本的图像，前面五列是生成网络生成的样本图像，可以看到生成的样本还是很像真实样本的，只是和真实样本属于不同的类，类别是随机的。</a:t>
            </a:r>
            <a:endParaRPr lang="en-US" altLang="zh-CN" sz="2400" dirty="0"/>
          </a:p>
          <a:p>
            <a:pPr>
              <a:lnSpc>
                <a:spcPct val="150000"/>
              </a:lnSpc>
            </a:pPr>
            <a:endParaRPr lang="zh-CN" altLang="en-US" sz="2400" dirty="0"/>
          </a:p>
        </p:txBody>
      </p:sp>
      <p:sp>
        <p:nvSpPr>
          <p:cNvPr id="3" name="标题 2"/>
          <p:cNvSpPr>
            <a:spLocks noGrp="1"/>
          </p:cNvSpPr>
          <p:nvPr>
            <p:ph type="title"/>
          </p:nvPr>
        </p:nvSpPr>
        <p:spPr/>
        <p:txBody>
          <a:bodyPr/>
          <a:lstStyle/>
          <a:p>
            <a:pPr>
              <a:lnSpc>
                <a:spcPct val="150000"/>
              </a:lnSpc>
            </a:pPr>
            <a:r>
              <a:rPr lang="zh-CN" altLang="en-US" dirty="0"/>
              <a:t>什么是生成式对抗网络</a:t>
            </a:r>
            <a:endParaRPr lang="en-US" altLang="zh-CN" dirty="0"/>
          </a:p>
        </p:txBody>
      </p:sp>
      <p:pic>
        <p:nvPicPr>
          <p:cNvPr id="2" name="图片 1"/>
          <p:cNvPicPr>
            <a:picLocks noChangeAspect="1"/>
          </p:cNvPicPr>
          <p:nvPr/>
        </p:nvPicPr>
        <p:blipFill>
          <a:blip r:embed="rId1" cstate="print"/>
          <a:stretch>
            <a:fillRect/>
          </a:stretch>
        </p:blipFill>
        <p:spPr>
          <a:xfrm>
            <a:off x="3882494" y="3125252"/>
            <a:ext cx="4828571" cy="322857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2926854" y="117426"/>
            <a:ext cx="5988882" cy="810958"/>
          </a:xfrm>
          <a:prstGeom prst="rect">
            <a:avLst/>
          </a:prstGeom>
        </p:spPr>
        <p:txBody>
          <a:bodyPr>
            <a:normAutofit/>
          </a:bodyPr>
          <a:lstStyle/>
          <a:p>
            <a:pPr algn="l">
              <a:lnSpc>
                <a:spcPct val="110000"/>
              </a:lnSpc>
              <a:buNone/>
            </a:pPr>
            <a:r>
              <a:rPr lang="zh-CN" altLang="en-US" sz="4000" b="1" dirty="0" smtClean="0">
                <a:latin typeface="微软雅黑" panose="020B0503020204020204" pitchFamily="34" charset="-122"/>
                <a:ea typeface="微软雅黑" panose="020B0503020204020204" pitchFamily="34" charset="-122"/>
              </a:rPr>
              <a:t>二</a:t>
            </a:r>
            <a:r>
              <a:rPr lang="en-US" altLang="zh-CN" sz="4000" b="1" dirty="0" smtClean="0">
                <a:latin typeface="微软雅黑" panose="020B0503020204020204" pitchFamily="34" charset="-122"/>
                <a:ea typeface="微软雅黑" panose="020B0503020204020204" pitchFamily="34" charset="-122"/>
              </a:rPr>
              <a:t> </a:t>
            </a:r>
            <a:r>
              <a:rPr lang="en-US" altLang="zh-CN" sz="4000" b="1" dirty="0" err="1">
                <a:latin typeface="微软雅黑" panose="020B0503020204020204" pitchFamily="34" charset="-122"/>
                <a:ea typeface="微软雅黑" panose="020B0503020204020204" pitchFamily="34" charset="-122"/>
              </a:rPr>
              <a:t>Gans</a:t>
            </a:r>
            <a:r>
              <a:rPr lang="zh-CN" altLang="en-US" sz="4000" b="1" dirty="0">
                <a:latin typeface="微软雅黑" panose="020B0503020204020204" pitchFamily="34" charset="-122"/>
                <a:ea typeface="微软雅黑" panose="020B0503020204020204" pitchFamily="34" charset="-122"/>
              </a:rPr>
              <a:t>应用 </a:t>
            </a:r>
            <a:r>
              <a:rPr lang="zh-CN" altLang="en-US" sz="4000" b="1" dirty="0" smtClean="0">
                <a:latin typeface="微软雅黑" panose="020B0503020204020204" pitchFamily="34" charset="-122"/>
                <a:ea typeface="微软雅黑" panose="020B0503020204020204" pitchFamily="34" charset="-122"/>
              </a:rPr>
              <a:t> </a:t>
            </a:r>
            <a:r>
              <a:rPr lang="zh-CN" altLang="en-US" sz="2200" b="0" dirty="0" smtClean="0">
                <a:latin typeface="微软雅黑" panose="020B0503020204020204" pitchFamily="34" charset="-122"/>
                <a:ea typeface="微软雅黑" panose="020B0503020204020204" pitchFamily="34" charset="-122"/>
              </a:rPr>
              <a:t>文</a:t>
            </a:r>
            <a:r>
              <a:rPr lang="zh-CN" altLang="en-US" sz="2200" b="0" dirty="0">
                <a:latin typeface="微软雅黑" panose="020B0503020204020204" pitchFamily="34" charset="-122"/>
                <a:ea typeface="微软雅黑" panose="020B0503020204020204" pitchFamily="34" charset="-122"/>
              </a:rPr>
              <a:t>本描述生成图片</a:t>
            </a:r>
            <a:endParaRPr lang="en-US" altLang="zh-CN" sz="4000" b="0" dirty="0">
              <a:latin typeface="微软雅黑" panose="020B0503020204020204" pitchFamily="34" charset="-122"/>
              <a:ea typeface="微软雅黑" panose="020B0503020204020204" pitchFamily="34" charset="-122"/>
            </a:endParaRPr>
          </a:p>
        </p:txBody>
      </p:sp>
      <p:pic>
        <p:nvPicPr>
          <p:cNvPr id="1027" name="Picture 3" descr="C:\Users\福来\Desktop\Gans\榕大---深度学习课件\chapter 4 RNN\7cf2af16c5474c15be599c1fa850d607_th.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68148" y="1069572"/>
            <a:ext cx="9120944" cy="5028754"/>
          </a:xfrm>
          <a:prstGeom prst="rect">
            <a:avLst/>
          </a:prstGeom>
          <a:noFill/>
          <a:extLst>
            <a:ext uri="{909E8E84-426E-40DD-AFC4-6F175D3DCCD1}">
              <a14:hiddenFill xmlns:a14="http://schemas.microsoft.com/office/drawing/2010/main">
                <a:solidFill>
                  <a:srgbClr val="FFFFFF"/>
                </a:solidFill>
              </a14:hiddenFill>
            </a:ext>
          </a:extLst>
        </p:spPr>
      </p:pic>
      <p:sp>
        <p:nvSpPr>
          <p:cNvPr id="5" name="副标题 2"/>
          <p:cNvSpPr txBox="1"/>
          <p:nvPr/>
        </p:nvSpPr>
        <p:spPr>
          <a:xfrm>
            <a:off x="238259" y="1797108"/>
            <a:ext cx="1681167" cy="729861"/>
          </a:xfrm>
          <a:prstGeom prst="rect">
            <a:avLst/>
          </a:prstGeom>
        </p:spPr>
        <p:txBody>
          <a:bodyPr>
            <a:normAutofit fontScale="9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kumimoji="0" lang="zh-CN" altLang="en-US" sz="3600" b="1" i="0" u="none" strike="noStrike" kern="1200" cap="none" spc="0" normalizeH="0" baseline="0" noProof="1" dirty="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sz="1600" dirty="0">
                <a:solidFill>
                  <a:schemeClr val="tx2"/>
                </a:solidFill>
                <a:latin typeface="微软雅黑" panose="020B0503020204020204" pitchFamily="34" charset="-122"/>
                <a:ea typeface="微软雅黑" panose="020B0503020204020204" pitchFamily="34" charset="-122"/>
              </a:rPr>
              <a:t>这只充满活力的</a:t>
            </a:r>
            <a:r>
              <a:rPr lang="zh-CN" altLang="en-US" sz="1600" dirty="0">
                <a:solidFill>
                  <a:srgbClr val="FF0000"/>
                </a:solidFill>
                <a:latin typeface="微软雅黑" panose="020B0503020204020204" pitchFamily="34" charset="-122"/>
                <a:ea typeface="微软雅黑" panose="020B0503020204020204" pitchFamily="34" charset="-122"/>
              </a:rPr>
              <a:t>红色小鸟</a:t>
            </a:r>
            <a:r>
              <a:rPr lang="zh-CN" altLang="en-US" sz="1600" dirty="0">
                <a:solidFill>
                  <a:schemeClr val="tx2"/>
                </a:solidFill>
                <a:latin typeface="微软雅黑" panose="020B0503020204020204" pitchFamily="34" charset="-122"/>
                <a:ea typeface="微软雅黑" panose="020B0503020204020204" pitchFamily="34" charset="-122"/>
              </a:rPr>
              <a:t>有一个尖尖的</a:t>
            </a:r>
            <a:r>
              <a:rPr lang="zh-CN" altLang="en-US" sz="1600" dirty="0">
                <a:solidFill>
                  <a:srgbClr val="FF0000"/>
                </a:solidFill>
                <a:latin typeface="微软雅黑" panose="020B0503020204020204" pitchFamily="34" charset="-122"/>
                <a:ea typeface="微软雅黑" panose="020B0503020204020204" pitchFamily="34" charset="-122"/>
              </a:rPr>
              <a:t>黑色喙</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6" name="副标题 2"/>
          <p:cNvSpPr txBox="1"/>
          <p:nvPr/>
        </p:nvSpPr>
        <p:spPr>
          <a:xfrm>
            <a:off x="238259" y="3424231"/>
            <a:ext cx="1681167" cy="729861"/>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kumimoji="0" lang="zh-CN" altLang="en-US" sz="3600" b="1" i="0" u="none" strike="noStrike" kern="1200" cap="none" spc="0" normalizeH="0" baseline="0" noProof="1" dirty="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sz="1600" dirty="0">
                <a:solidFill>
                  <a:schemeClr val="tx2"/>
                </a:solidFill>
                <a:latin typeface="微软雅黑" panose="020B0503020204020204" pitchFamily="34" charset="-122"/>
                <a:ea typeface="微软雅黑" panose="020B0503020204020204" pitchFamily="34" charset="-122"/>
              </a:rPr>
              <a:t>这只鸟是</a:t>
            </a:r>
            <a:r>
              <a:rPr lang="zh-CN" altLang="en-US" sz="1600" dirty="0">
                <a:solidFill>
                  <a:srgbClr val="FF0000"/>
                </a:solidFill>
                <a:latin typeface="微软雅黑" panose="020B0503020204020204" pitchFamily="34" charset="-122"/>
                <a:ea typeface="微软雅黑" panose="020B0503020204020204" pitchFamily="34" charset="-122"/>
              </a:rPr>
              <a:t>黄橙色</a:t>
            </a:r>
            <a:r>
              <a:rPr lang="zh-CN" altLang="en-US" sz="1600" dirty="0">
                <a:solidFill>
                  <a:schemeClr val="tx2"/>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黑色翅膀</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7" name="副标题 2"/>
          <p:cNvSpPr txBox="1"/>
          <p:nvPr/>
        </p:nvSpPr>
        <p:spPr>
          <a:xfrm>
            <a:off x="238259" y="4896724"/>
            <a:ext cx="1681167" cy="729861"/>
          </a:xfrm>
          <a:prstGeom prst="rect">
            <a:avLst/>
          </a:prstGeom>
        </p:spPr>
        <p:txBody>
          <a:bodyPr>
            <a:normAutofit fontScale="9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kumimoji="0" lang="zh-CN" altLang="en-US" sz="3600" b="1" i="0" u="none" strike="noStrike" kern="1200" cap="none" spc="0" normalizeH="0" baseline="0" noProof="1" dirty="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sz="1600" dirty="0">
                <a:solidFill>
                  <a:schemeClr val="tx2"/>
                </a:solidFill>
                <a:latin typeface="微软雅黑" panose="020B0503020204020204" pitchFamily="34" charset="-122"/>
                <a:ea typeface="微软雅黑" panose="020B0503020204020204" pitchFamily="34" charset="-122"/>
              </a:rPr>
              <a:t>这只明亮的</a:t>
            </a:r>
            <a:r>
              <a:rPr lang="zh-CN" altLang="en-US" sz="1600" dirty="0">
                <a:solidFill>
                  <a:srgbClr val="FF0000"/>
                </a:solidFill>
                <a:latin typeface="微软雅黑" panose="020B0503020204020204" pitchFamily="34" charset="-122"/>
                <a:ea typeface="微软雅黑" panose="020B0503020204020204" pitchFamily="34" charset="-122"/>
              </a:rPr>
              <a:t>蓝色小鸟</a:t>
            </a:r>
            <a:r>
              <a:rPr lang="zh-CN" altLang="en-US" sz="1600" dirty="0">
                <a:solidFill>
                  <a:schemeClr val="tx2"/>
                </a:solidFill>
                <a:latin typeface="微软雅黑" panose="020B0503020204020204" pitchFamily="34" charset="-122"/>
                <a:ea typeface="微软雅黑" panose="020B0503020204020204" pitchFamily="34" charset="-122"/>
              </a:rPr>
              <a:t>有一个</a:t>
            </a:r>
            <a:r>
              <a:rPr lang="zh-CN" altLang="en-US" sz="1600" dirty="0">
                <a:solidFill>
                  <a:srgbClr val="FF0000"/>
                </a:solidFill>
                <a:latin typeface="微软雅黑" panose="020B0503020204020204" pitchFamily="34" charset="-122"/>
                <a:ea typeface="微软雅黑" panose="020B0503020204020204" pitchFamily="34" charset="-122"/>
              </a:rPr>
              <a:t>白色的肚子</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3862958" y="0"/>
            <a:ext cx="4369517" cy="810958"/>
          </a:xfrm>
          <a:prstGeom prst="rect">
            <a:avLst/>
          </a:prstGeom>
        </p:spPr>
        <p:txBody>
          <a:bodyPr>
            <a:normAutofit/>
          </a:bodyPr>
          <a:lstStyle/>
          <a:p>
            <a:pPr algn="l">
              <a:lnSpc>
                <a:spcPct val="110000"/>
              </a:lnSpc>
              <a:buNone/>
            </a:pPr>
            <a:r>
              <a:rPr lang="zh-CN" altLang="en-US" sz="4000" b="1" dirty="0" smtClean="0">
                <a:latin typeface="微软雅黑" panose="020B0503020204020204" pitchFamily="34" charset="-122"/>
                <a:ea typeface="微软雅黑" panose="020B0503020204020204" pitchFamily="34" charset="-122"/>
              </a:rPr>
              <a:t>二 </a:t>
            </a:r>
            <a:r>
              <a:rPr lang="en-US" altLang="zh-CN" sz="4000" b="1" dirty="0" smtClean="0">
                <a:latin typeface="微软雅黑" panose="020B0503020204020204" pitchFamily="34" charset="-122"/>
                <a:ea typeface="微软雅黑" panose="020B0503020204020204" pitchFamily="34" charset="-122"/>
              </a:rPr>
              <a:t> </a:t>
            </a:r>
            <a:r>
              <a:rPr lang="en-US" altLang="zh-CN" sz="4000" b="1" dirty="0" err="1">
                <a:latin typeface="微软雅黑" panose="020B0503020204020204" pitchFamily="34" charset="-122"/>
                <a:ea typeface="微软雅黑" panose="020B0503020204020204" pitchFamily="34" charset="-122"/>
              </a:rPr>
              <a:t>Gans</a:t>
            </a:r>
            <a:r>
              <a:rPr lang="zh-CN" altLang="en-US" sz="4000" b="1" dirty="0">
                <a:latin typeface="微软雅黑" panose="020B0503020204020204" pitchFamily="34" charset="-122"/>
                <a:ea typeface="微软雅黑" panose="020B0503020204020204" pitchFamily="34" charset="-122"/>
              </a:rPr>
              <a:t>应用</a:t>
            </a:r>
            <a:endParaRPr lang="en-US" altLang="zh-CN" sz="40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25251" y="765880"/>
            <a:ext cx="819139" cy="2850591"/>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1553" y="765879"/>
            <a:ext cx="819138" cy="2850590"/>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9117" y="765879"/>
            <a:ext cx="901594" cy="285059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3821" y="3883362"/>
            <a:ext cx="952459" cy="2957287"/>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98096" y="3883362"/>
            <a:ext cx="1148422" cy="2968595"/>
          </a:xfrm>
          <a:prstGeom prst="rect">
            <a:avLst/>
          </a:prstGeom>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43674" y="3883363"/>
            <a:ext cx="1052482" cy="2882426"/>
          </a:xfrm>
          <a:prstGeom prst="rect">
            <a:avLst/>
          </a:prstGeom>
        </p:spPr>
      </p:pic>
      <p:sp>
        <p:nvSpPr>
          <p:cNvPr id="19" name="文本框 18"/>
          <p:cNvSpPr txBox="1"/>
          <p:nvPr/>
        </p:nvSpPr>
        <p:spPr>
          <a:xfrm>
            <a:off x="3064802" y="1000743"/>
            <a:ext cx="580968" cy="2216504"/>
          </a:xfrm>
          <a:prstGeom prst="rect">
            <a:avLst/>
          </a:prstGeom>
          <a:noFill/>
        </p:spPr>
        <p:txBody>
          <a:bodyPr wrap="square" rtlCol="0">
            <a:spAutoFit/>
          </a:bodyPr>
          <a:lstStyle/>
          <a:p>
            <a:pPr algn="ctr"/>
            <a:r>
              <a:rPr lang="en-US" altLang="zh-CN" sz="13800" b="1" dirty="0"/>
              <a:t>-</a:t>
            </a:r>
            <a:endParaRPr lang="zh-CN" altLang="en-US" sz="13800" b="1" dirty="0"/>
          </a:p>
        </p:txBody>
      </p:sp>
      <p:sp>
        <p:nvSpPr>
          <p:cNvPr id="21" name="文本框 20"/>
          <p:cNvSpPr txBox="1"/>
          <p:nvPr/>
        </p:nvSpPr>
        <p:spPr>
          <a:xfrm>
            <a:off x="3050391" y="4150255"/>
            <a:ext cx="580968" cy="2216504"/>
          </a:xfrm>
          <a:prstGeom prst="rect">
            <a:avLst/>
          </a:prstGeom>
          <a:noFill/>
        </p:spPr>
        <p:txBody>
          <a:bodyPr wrap="square" rtlCol="0">
            <a:spAutoFit/>
          </a:bodyPr>
          <a:lstStyle/>
          <a:p>
            <a:pPr algn="ctr"/>
            <a:r>
              <a:rPr lang="en-US" altLang="zh-CN" sz="13800" b="1" dirty="0"/>
              <a:t>-</a:t>
            </a:r>
            <a:endParaRPr lang="zh-CN" altLang="en-US" sz="13800" b="1" dirty="0"/>
          </a:p>
        </p:txBody>
      </p:sp>
      <p:sp>
        <p:nvSpPr>
          <p:cNvPr id="22" name="文本框 21"/>
          <p:cNvSpPr txBox="1"/>
          <p:nvPr/>
        </p:nvSpPr>
        <p:spPr>
          <a:xfrm>
            <a:off x="4967012" y="1506591"/>
            <a:ext cx="580968" cy="1446885"/>
          </a:xfrm>
          <a:prstGeom prst="rect">
            <a:avLst/>
          </a:prstGeom>
          <a:noFill/>
        </p:spPr>
        <p:txBody>
          <a:bodyPr wrap="square" rtlCol="0">
            <a:spAutoFit/>
          </a:bodyPr>
          <a:lstStyle/>
          <a:p>
            <a:pPr algn="ctr"/>
            <a:r>
              <a:rPr lang="en-US" altLang="zh-CN" sz="8800" b="1" dirty="0"/>
              <a:t>+</a:t>
            </a:r>
            <a:endParaRPr lang="zh-CN" altLang="en-US" sz="8800" b="1" dirty="0"/>
          </a:p>
        </p:txBody>
      </p:sp>
      <p:sp>
        <p:nvSpPr>
          <p:cNvPr id="23" name="文本框 22"/>
          <p:cNvSpPr txBox="1"/>
          <p:nvPr/>
        </p:nvSpPr>
        <p:spPr>
          <a:xfrm>
            <a:off x="4967012" y="4638563"/>
            <a:ext cx="580968" cy="1446885"/>
          </a:xfrm>
          <a:prstGeom prst="rect">
            <a:avLst/>
          </a:prstGeom>
          <a:noFill/>
        </p:spPr>
        <p:txBody>
          <a:bodyPr wrap="square" rtlCol="0">
            <a:spAutoFit/>
          </a:bodyPr>
          <a:lstStyle/>
          <a:p>
            <a:pPr algn="ctr"/>
            <a:r>
              <a:rPr lang="en-US" altLang="zh-CN" sz="8800" b="1" dirty="0"/>
              <a:t>+</a:t>
            </a:r>
            <a:endParaRPr lang="zh-CN" altLang="en-US" sz="8800" b="1" dirty="0"/>
          </a:p>
        </p:txBody>
      </p:sp>
      <p:sp>
        <p:nvSpPr>
          <p:cNvPr id="24" name="文本框 23"/>
          <p:cNvSpPr txBox="1"/>
          <p:nvPr/>
        </p:nvSpPr>
        <p:spPr>
          <a:xfrm>
            <a:off x="7354939" y="1506591"/>
            <a:ext cx="580968" cy="1446885"/>
          </a:xfrm>
          <a:prstGeom prst="rect">
            <a:avLst/>
          </a:prstGeom>
          <a:noFill/>
        </p:spPr>
        <p:txBody>
          <a:bodyPr wrap="square" rtlCol="0">
            <a:spAutoFit/>
          </a:bodyPr>
          <a:lstStyle/>
          <a:p>
            <a:pPr algn="ctr"/>
            <a:r>
              <a:rPr lang="en-US" altLang="zh-CN" sz="8800" b="1" dirty="0"/>
              <a:t>=</a:t>
            </a:r>
            <a:endParaRPr lang="zh-CN" altLang="en-US" sz="8800" b="1" dirty="0"/>
          </a:p>
        </p:txBody>
      </p:sp>
      <p:sp>
        <p:nvSpPr>
          <p:cNvPr id="25" name="文本框 24"/>
          <p:cNvSpPr txBox="1"/>
          <p:nvPr/>
        </p:nvSpPr>
        <p:spPr>
          <a:xfrm>
            <a:off x="8970933" y="1572595"/>
            <a:ext cx="580968" cy="1446885"/>
          </a:xfrm>
          <a:prstGeom prst="rect">
            <a:avLst/>
          </a:prstGeom>
          <a:noFill/>
        </p:spPr>
        <p:txBody>
          <a:bodyPr wrap="square" rtlCol="0">
            <a:spAutoFit/>
          </a:bodyPr>
          <a:lstStyle/>
          <a:p>
            <a:pPr algn="ctr"/>
            <a:r>
              <a:rPr lang="zh-CN" altLang="en-US" sz="8800" b="1" dirty="0">
                <a:latin typeface="微软雅黑" panose="020B0503020204020204" pitchFamily="34" charset="-122"/>
                <a:ea typeface="微软雅黑" panose="020B0503020204020204" pitchFamily="34" charset="-122"/>
              </a:rPr>
              <a:t>？</a:t>
            </a:r>
            <a:endParaRPr lang="zh-CN" altLang="en-US" sz="8800" b="1"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7354939" y="4590942"/>
            <a:ext cx="580968" cy="1446885"/>
          </a:xfrm>
          <a:prstGeom prst="rect">
            <a:avLst/>
          </a:prstGeom>
          <a:noFill/>
        </p:spPr>
        <p:txBody>
          <a:bodyPr wrap="square" rtlCol="0">
            <a:spAutoFit/>
          </a:bodyPr>
          <a:lstStyle/>
          <a:p>
            <a:pPr algn="ctr"/>
            <a:r>
              <a:rPr lang="en-US" altLang="zh-CN" sz="8800" b="1" dirty="0"/>
              <a:t>=</a:t>
            </a:r>
            <a:endParaRPr lang="zh-CN" altLang="en-US" sz="8800" b="1" dirty="0"/>
          </a:p>
        </p:txBody>
      </p:sp>
      <p:sp>
        <p:nvSpPr>
          <p:cNvPr id="27" name="文本框 26"/>
          <p:cNvSpPr txBox="1"/>
          <p:nvPr/>
        </p:nvSpPr>
        <p:spPr>
          <a:xfrm>
            <a:off x="8970933" y="4656946"/>
            <a:ext cx="580968" cy="1446885"/>
          </a:xfrm>
          <a:prstGeom prst="rect">
            <a:avLst/>
          </a:prstGeom>
          <a:noFill/>
        </p:spPr>
        <p:txBody>
          <a:bodyPr wrap="square" rtlCol="0">
            <a:spAutoFit/>
          </a:bodyPr>
          <a:lstStyle/>
          <a:p>
            <a:pPr algn="ctr"/>
            <a:r>
              <a:rPr lang="zh-CN" altLang="en-US" sz="8800" b="1" dirty="0">
                <a:latin typeface="微软雅黑" panose="020B0503020204020204" pitchFamily="34" charset="-122"/>
                <a:ea typeface="微软雅黑" panose="020B0503020204020204" pitchFamily="34" charset="-122"/>
              </a:rPr>
              <a:t>？</a:t>
            </a:r>
            <a:endParaRPr lang="zh-CN" altLang="en-US" sz="8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stretch>
            <a:fillRect/>
          </a:stretch>
        </p:blipFill>
        <p:spPr>
          <a:xfrm>
            <a:off x="1750695" y="1442085"/>
            <a:ext cx="7845425" cy="39744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4078982" y="189434"/>
            <a:ext cx="4369517" cy="810958"/>
          </a:xfrm>
          <a:prstGeom prst="rect">
            <a:avLst/>
          </a:prstGeom>
        </p:spPr>
        <p:txBody>
          <a:bodyPr>
            <a:normAutofit/>
          </a:bodyPr>
          <a:lstStyle/>
          <a:p>
            <a:pPr algn="l">
              <a:lnSpc>
                <a:spcPct val="110000"/>
              </a:lnSpc>
              <a:buNone/>
            </a:pPr>
            <a:r>
              <a:rPr lang="zh-CN" altLang="en-US" sz="4000" dirty="0" smtClean="0">
                <a:latin typeface="微软雅黑" panose="020B0503020204020204" pitchFamily="34" charset="-122"/>
                <a:ea typeface="微软雅黑" panose="020B0503020204020204" pitchFamily="34" charset="-122"/>
              </a:rPr>
              <a:t>二 </a:t>
            </a:r>
            <a:r>
              <a:rPr lang="en-US" altLang="zh-CN" sz="4000" dirty="0" smtClean="0">
                <a:latin typeface="微软雅黑" panose="020B0503020204020204" pitchFamily="34" charset="-122"/>
                <a:ea typeface="微软雅黑" panose="020B0503020204020204" pitchFamily="34" charset="-122"/>
              </a:rPr>
              <a:t>  </a:t>
            </a:r>
            <a:r>
              <a:rPr lang="en-US" altLang="zh-CN" sz="4000" dirty="0" err="1" smtClean="0">
                <a:latin typeface="微软雅黑" panose="020B0503020204020204" pitchFamily="34" charset="-122"/>
                <a:ea typeface="微软雅黑" panose="020B0503020204020204" pitchFamily="34" charset="-122"/>
              </a:rPr>
              <a:t>Gans</a:t>
            </a:r>
            <a:r>
              <a:rPr lang="zh-CN" altLang="en-US" sz="4000" dirty="0">
                <a:latin typeface="微软雅黑" panose="020B0503020204020204" pitchFamily="34" charset="-122"/>
                <a:ea typeface="微软雅黑" panose="020B0503020204020204" pitchFamily="34" charset="-122"/>
              </a:rPr>
              <a:t>应用</a:t>
            </a:r>
            <a:endParaRPr lang="en-US" altLang="zh-CN" sz="4000" dirty="0">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70596" y="1634866"/>
            <a:ext cx="10805648" cy="4140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副标题 2"/>
          <p:cNvSpPr txBox="1"/>
          <p:nvPr/>
        </p:nvSpPr>
        <p:spPr>
          <a:xfrm>
            <a:off x="4265833" y="6088708"/>
            <a:ext cx="4122928" cy="398435"/>
          </a:xfrm>
          <a:prstGeom prst="rect">
            <a:avLst/>
          </a:prstGeom>
        </p:spPr>
        <p:txBody>
          <a:bodyPr>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kumimoji="0" lang="zh-CN" altLang="en-US" sz="3600" b="1" i="0" u="none" strike="noStrike" kern="1200" cap="none" spc="0" normalizeH="0" baseline="0" noProof="1" dirty="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sz="1800" dirty="0">
                <a:solidFill>
                  <a:schemeClr val="tx2"/>
                </a:solidFill>
                <a:latin typeface="微软雅黑" panose="020B0503020204020204" pitchFamily="34" charset="-122"/>
                <a:ea typeface="微软雅黑" panose="020B0503020204020204" pitchFamily="34" charset="-122"/>
              </a:rPr>
              <a:t>自然图片</a:t>
            </a:r>
            <a:r>
              <a:rPr lang="en-US" altLang="zh-CN" sz="1800" dirty="0">
                <a:solidFill>
                  <a:schemeClr val="tx2"/>
                </a:solidFill>
                <a:latin typeface="微软雅黑" panose="020B0503020204020204" pitchFamily="34" charset="-122"/>
                <a:ea typeface="微软雅黑" panose="020B0503020204020204" pitchFamily="34" charset="-122"/>
              </a:rPr>
              <a:t>+</a:t>
            </a:r>
            <a:r>
              <a:rPr lang="zh-CN" altLang="en-US" sz="1800" dirty="0">
                <a:solidFill>
                  <a:schemeClr val="tx2"/>
                </a:solidFill>
                <a:latin typeface="微软雅黑" panose="020B0503020204020204" pitchFamily="34" charset="-122"/>
                <a:ea typeface="微软雅黑" panose="020B0503020204020204" pitchFamily="34" charset="-122"/>
              </a:rPr>
              <a:t>画家画作风格 生成一定画风的艺术图片</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4222998" y="261442"/>
            <a:ext cx="4369517" cy="810958"/>
          </a:xfrm>
          <a:prstGeom prst="rect">
            <a:avLst/>
          </a:prstGeom>
        </p:spPr>
        <p:txBody>
          <a:bodyPr>
            <a:normAutofit/>
          </a:bodyPr>
          <a:lstStyle/>
          <a:p>
            <a:pPr algn="l">
              <a:lnSpc>
                <a:spcPct val="110000"/>
              </a:lnSpc>
              <a:buNone/>
            </a:pPr>
            <a:r>
              <a:rPr lang="zh-CN" altLang="en-US" sz="4000" b="1" dirty="0" smtClean="0">
                <a:latin typeface="微软雅黑" panose="020B0503020204020204" pitchFamily="34" charset="-122"/>
                <a:ea typeface="微软雅黑" panose="020B0503020204020204" pitchFamily="34" charset="-122"/>
              </a:rPr>
              <a:t>二</a:t>
            </a:r>
            <a:r>
              <a:rPr lang="en-US" altLang="zh-CN" sz="4000" b="1" dirty="0" smtClean="0">
                <a:latin typeface="微软雅黑" panose="020B0503020204020204" pitchFamily="34" charset="-122"/>
                <a:ea typeface="微软雅黑" panose="020B0503020204020204" pitchFamily="34" charset="-122"/>
              </a:rPr>
              <a:t>  </a:t>
            </a:r>
            <a:r>
              <a:rPr lang="en-US" altLang="zh-CN" sz="4000" b="1" dirty="0" err="1">
                <a:latin typeface="微软雅黑" panose="020B0503020204020204" pitchFamily="34" charset="-122"/>
                <a:ea typeface="微软雅黑" panose="020B0503020204020204" pitchFamily="34" charset="-122"/>
              </a:rPr>
              <a:t>Gans</a:t>
            </a:r>
            <a:r>
              <a:rPr lang="zh-CN" altLang="en-US" sz="4000" b="1" dirty="0">
                <a:latin typeface="微软雅黑" panose="020B0503020204020204" pitchFamily="34" charset="-122"/>
                <a:ea typeface="微软雅黑" panose="020B0503020204020204" pitchFamily="34" charset="-122"/>
              </a:rPr>
              <a:t>应用</a:t>
            </a:r>
            <a:endParaRPr lang="en-US" altLang="zh-CN" sz="4000" b="1" dirty="0">
              <a:latin typeface="微软雅黑" panose="020B0503020204020204" pitchFamily="34" charset="-122"/>
              <a:ea typeface="微软雅黑" panose="020B0503020204020204" pitchFamily="34" charset="-122"/>
            </a:endParaRPr>
          </a:p>
        </p:txBody>
      </p:sp>
      <p:pic>
        <p:nvPicPr>
          <p:cNvPr id="4" name="Picture 2" descr="C:\Users\福来\Desktop\Gans\榕大---深度学习课件\chapter 4 RNN\d78622fc3b1347b294c4a871d54b8625.gif"/>
          <p:cNvPicPr>
            <a:picLocks noChangeAspect="1" noChangeArrowheads="1" noCrop="1"/>
          </p:cNvPicPr>
          <p:nvPr/>
        </p:nvPicPr>
        <p:blipFill>
          <a:blip r:embed="rId1"/>
          <a:srcRect/>
          <a:stretch>
            <a:fillRect/>
          </a:stretch>
        </p:blipFill>
        <p:spPr bwMode="auto">
          <a:xfrm>
            <a:off x="808299" y="1988572"/>
            <a:ext cx="10372829" cy="2964737"/>
          </a:xfrm>
          <a:prstGeom prst="rect">
            <a:avLst/>
          </a:prstGeom>
          <a:noFill/>
          <a:extLst>
            <a:ext uri="{909E8E84-426E-40DD-AFC4-6F175D3DCCD1}">
              <a14:hiddenFill xmlns:a14="http://schemas.microsoft.com/office/drawing/2010/main">
                <a:solidFill>
                  <a:srgbClr val="FFFFFF"/>
                </a:solidFill>
              </a14:hiddenFill>
            </a:ext>
          </a:extLst>
        </p:spPr>
      </p:pic>
      <p:sp>
        <p:nvSpPr>
          <p:cNvPr id="5" name="副标题 2"/>
          <p:cNvSpPr txBox="1"/>
          <p:nvPr/>
        </p:nvSpPr>
        <p:spPr>
          <a:xfrm>
            <a:off x="922977" y="5294538"/>
            <a:ext cx="10189778" cy="1484904"/>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kumimoji="0" lang="zh-CN" altLang="en-US" sz="3600" b="1" i="0" u="none" strike="noStrike" kern="1200" cap="none" spc="0" normalizeH="0" baseline="0" noProof="1" dirty="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altLang="zh-CN" sz="2400" dirty="0">
                <a:hlinkClick r:id="rId2"/>
              </a:rPr>
              <a:t>https://github.com/junyanz/CycleGAN</a:t>
            </a:r>
            <a:endParaRPr lang="en-US" altLang="zh-CN" sz="2400" dirty="0"/>
          </a:p>
          <a:p>
            <a:pPr algn="l">
              <a:lnSpc>
                <a:spcPct val="110000"/>
              </a:lnSpc>
            </a:pPr>
            <a:r>
              <a:rPr lang="en-US" altLang="zh-CN" sz="2400" dirty="0">
                <a:hlinkClick r:id="rId3"/>
              </a:rPr>
              <a:t>https://affinelayer.com/pixsrv/</a:t>
            </a:r>
            <a:endParaRPr lang="zh-CN" altLang="en-US" sz="24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05936" y="1049479"/>
            <a:ext cx="11178540" cy="4861560"/>
          </a:xfrm>
        </p:spPr>
        <p:txBody>
          <a:bodyPr>
            <a:normAutofit/>
          </a:bodyPr>
          <a:lstStyle/>
          <a:p>
            <a:pPr>
              <a:lnSpc>
                <a:spcPct val="150000"/>
              </a:lnSpc>
            </a:pPr>
            <a:r>
              <a:rPr lang="zh-CN" altLang="en-US" sz="2400" dirty="0">
                <a:sym typeface="+mn-ea"/>
              </a:rPr>
              <a:t>图像生成，</a:t>
            </a:r>
            <a:r>
              <a:rPr lang="zh-CN" altLang="en-US" dirty="0"/>
              <a:t>超分辨率</a:t>
            </a:r>
            <a:endParaRPr lang="en-US" altLang="zh-CN" sz="2400" dirty="0">
              <a:sym typeface="+mn-ea"/>
            </a:endParaRPr>
          </a:p>
          <a:p>
            <a:pPr>
              <a:lnSpc>
                <a:spcPct val="150000"/>
              </a:lnSpc>
            </a:pPr>
            <a:r>
              <a:rPr lang="zh-CN" altLang="en-US" sz="2400" dirty="0">
                <a:sym typeface="+mn-ea"/>
              </a:rPr>
              <a:t>语义分割</a:t>
            </a:r>
            <a:endParaRPr lang="zh-CN" altLang="en-US" sz="2400" dirty="0">
              <a:sym typeface="+mn-ea"/>
            </a:endParaRPr>
          </a:p>
          <a:p>
            <a:pPr>
              <a:lnSpc>
                <a:spcPct val="150000"/>
              </a:lnSpc>
            </a:pPr>
            <a:r>
              <a:rPr lang="zh-CN" altLang="en-US" sz="2400" dirty="0">
                <a:sym typeface="+mn-ea"/>
              </a:rPr>
              <a:t>文字生成</a:t>
            </a:r>
            <a:endParaRPr lang="zh-CN" altLang="en-US" sz="2400" dirty="0">
              <a:sym typeface="+mn-ea"/>
            </a:endParaRPr>
          </a:p>
          <a:p>
            <a:pPr>
              <a:lnSpc>
                <a:spcPct val="150000"/>
              </a:lnSpc>
            </a:pPr>
            <a:r>
              <a:rPr lang="zh-CN" altLang="en-US" sz="2400" dirty="0"/>
              <a:t>数据增强</a:t>
            </a:r>
            <a:endParaRPr lang="en-US" altLang="zh-CN" sz="2400" dirty="0"/>
          </a:p>
          <a:p>
            <a:pPr>
              <a:lnSpc>
                <a:spcPct val="150000"/>
              </a:lnSpc>
            </a:pPr>
            <a:r>
              <a:rPr lang="zh-CN" altLang="en-US" sz="2400" dirty="0"/>
              <a:t>聊天机器人</a:t>
            </a:r>
            <a:endParaRPr lang="en-US" altLang="zh-CN" sz="2400" dirty="0"/>
          </a:p>
          <a:p>
            <a:pPr>
              <a:lnSpc>
                <a:spcPct val="150000"/>
              </a:lnSpc>
            </a:pPr>
            <a:r>
              <a:rPr lang="zh-CN" altLang="en-US" sz="2400"/>
              <a:t>信息检索，排序</a:t>
            </a:r>
            <a:endParaRPr lang="zh-CN" altLang="en-US" sz="2400" dirty="0"/>
          </a:p>
        </p:txBody>
      </p:sp>
      <p:sp>
        <p:nvSpPr>
          <p:cNvPr id="3" name="标题 2"/>
          <p:cNvSpPr>
            <a:spLocks noGrp="1"/>
          </p:cNvSpPr>
          <p:nvPr>
            <p:ph type="title"/>
          </p:nvPr>
        </p:nvSpPr>
        <p:spPr/>
        <p:txBody>
          <a:bodyPr/>
          <a:lstStyle/>
          <a:p>
            <a:pPr>
              <a:lnSpc>
                <a:spcPct val="150000"/>
              </a:lnSpc>
            </a:pPr>
            <a:r>
              <a:rPr lang="zh-CN" altLang="en-US" dirty="0" smtClean="0"/>
              <a:t>二   生</a:t>
            </a:r>
            <a:r>
              <a:rPr lang="zh-CN" altLang="en-US" dirty="0"/>
              <a:t>成式对抗网络</a:t>
            </a:r>
            <a:r>
              <a:rPr lang="en-US" altLang="zh-CN" dirty="0"/>
              <a:t>(GAN)</a:t>
            </a:r>
            <a:r>
              <a:rPr lang="zh-CN" altLang="en-US" dirty="0"/>
              <a:t>应用场景</a:t>
            </a:r>
            <a:endParaRPr lang="en-US" altLang="zh-CN" dirty="0"/>
          </a:p>
        </p:txBody>
      </p:sp>
      <p:pic>
        <p:nvPicPr>
          <p:cNvPr id="3074" name="Picture 2" descr="AI科普贴：生成对抗网络（GANs）为什么这么火?        "/>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109758" y="2205658"/>
            <a:ext cx="3877420" cy="40598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I科普贴：生成对抗网络（GANs）为什么这么火?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6974" y="1049479"/>
            <a:ext cx="4102784" cy="4048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4150990" y="189434"/>
            <a:ext cx="4311336" cy="504056"/>
          </a:xfrm>
          <a:prstGeom prst="rect">
            <a:avLst/>
          </a:prstGeom>
        </p:spPr>
        <p:txBody>
          <a:bodyPr>
            <a:normAutofit fontScale="92500" lnSpcReduction="10000"/>
          </a:bodyPr>
          <a:lstStyle/>
          <a:p>
            <a:pPr algn="l">
              <a:lnSpc>
                <a:spcPct val="110000"/>
              </a:lnSpc>
              <a:buNone/>
            </a:pPr>
            <a:r>
              <a:rPr lang="zh-CN" altLang="en-US" b="1" dirty="0">
                <a:latin typeface="微软雅黑" panose="020B0503020204020204" pitchFamily="34" charset="-122"/>
                <a:ea typeface="微软雅黑" panose="020B0503020204020204" pitchFamily="34" charset="-122"/>
              </a:rPr>
              <a:t>三</a:t>
            </a:r>
            <a:r>
              <a:rPr lang="zh-CN" altLang="en-US" b="1" dirty="0" smtClean="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   </a:t>
            </a:r>
            <a:r>
              <a:rPr lang="en-US" altLang="zh-CN" b="1" dirty="0" err="1">
                <a:latin typeface="微软雅黑" panose="020B0503020204020204" pitchFamily="34" charset="-122"/>
                <a:ea typeface="微软雅黑" panose="020B0503020204020204" pitchFamily="34" charset="-122"/>
              </a:rPr>
              <a:t>Gans</a:t>
            </a:r>
            <a:r>
              <a:rPr lang="zh-CN" altLang="en-US" b="1" dirty="0">
                <a:latin typeface="微软雅黑" panose="020B0503020204020204" pitchFamily="34" charset="-122"/>
                <a:ea typeface="微软雅黑" panose="020B0503020204020204" pitchFamily="34" charset="-122"/>
              </a:rPr>
              <a:t>运作原理</a:t>
            </a:r>
            <a:endParaRPr lang="en-US" altLang="zh-CN" b="1" dirty="0">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6150" y="910407"/>
            <a:ext cx="9482455" cy="4521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副标题 2"/>
          <p:cNvSpPr txBox="1"/>
          <p:nvPr/>
        </p:nvSpPr>
        <p:spPr>
          <a:xfrm>
            <a:off x="2231100" y="5694729"/>
            <a:ext cx="7514247" cy="709459"/>
          </a:xfrm>
          <a:prstGeom prst="rect">
            <a:avLst/>
          </a:prstGeom>
        </p:spPr>
        <p:txBody>
          <a:bodyP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kumimoji="0" lang="zh-CN" altLang="en-US" sz="3600" b="1" i="0" u="none" strike="noStrike" kern="1200" cap="none" spc="0" normalizeH="0" baseline="0" noProof="1" dirty="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sz="2800" b="0" dirty="0">
                <a:solidFill>
                  <a:schemeClr val="tx1"/>
                </a:solidFill>
                <a:latin typeface="微软雅黑" panose="020B0503020204020204" pitchFamily="34" charset="-122"/>
                <a:ea typeface="微软雅黑" panose="020B0503020204020204" pitchFamily="34" charset="-122"/>
              </a:rPr>
              <a:t>电影</a:t>
            </a:r>
            <a:r>
              <a:rPr lang="en-US" altLang="zh-CN" sz="2800" b="0" dirty="0">
                <a:solidFill>
                  <a:schemeClr val="tx1"/>
                </a:solidFill>
                <a:latin typeface="微软雅黑" panose="020B0503020204020204" pitchFamily="34" charset="-122"/>
                <a:ea typeface="微软雅黑" panose="020B0503020204020204" pitchFamily="34" charset="-122"/>
              </a:rPr>
              <a:t>《</a:t>
            </a:r>
            <a:r>
              <a:rPr lang="zh-CN" altLang="en-US" sz="2800" b="0" dirty="0">
                <a:solidFill>
                  <a:schemeClr val="tx1"/>
                </a:solidFill>
                <a:latin typeface="微软雅黑" panose="020B0503020204020204" pitchFamily="34" charset="-122"/>
                <a:ea typeface="微软雅黑" panose="020B0503020204020204" pitchFamily="34" charset="-122"/>
              </a:rPr>
              <a:t>逍遥法外</a:t>
            </a:r>
            <a:r>
              <a:rPr lang="en-US" altLang="zh-CN" sz="2800" b="0" dirty="0">
                <a:solidFill>
                  <a:schemeClr val="tx1"/>
                </a:solidFill>
                <a:latin typeface="微软雅黑" panose="020B0503020204020204" pitchFamily="34" charset="-122"/>
                <a:ea typeface="微软雅黑" panose="020B0503020204020204" pitchFamily="34" charset="-122"/>
              </a:rPr>
              <a:t>》</a:t>
            </a:r>
            <a:r>
              <a:rPr sz="2800" b="0" dirty="0">
                <a:solidFill>
                  <a:schemeClr val="tx1"/>
                </a:solidFill>
                <a:latin typeface="微软雅黑" panose="020B0503020204020204" pitchFamily="34" charset="-122"/>
                <a:ea typeface="微软雅黑" panose="020B0503020204020204" pitchFamily="34" charset="-122"/>
              </a:rPr>
              <a:t>男主角</a:t>
            </a:r>
            <a:r>
              <a:rPr lang="zh-CN" altLang="en-US" sz="2800" b="0" dirty="0">
                <a:solidFill>
                  <a:schemeClr val="tx1"/>
                </a:solidFill>
                <a:latin typeface="微软雅黑" panose="020B0503020204020204" pitchFamily="34" charset="-122"/>
                <a:ea typeface="微软雅黑" panose="020B0503020204020204" pitchFamily="34" charset="-122"/>
              </a:rPr>
              <a:t>制作伪造支票</a:t>
            </a:r>
            <a:r>
              <a:rPr lang="zh-CN" altLang="en-US" sz="2800" dirty="0">
                <a:solidFill>
                  <a:schemeClr val="tx1"/>
                </a:solidFill>
                <a:latin typeface="微软雅黑" panose="020B0503020204020204" pitchFamily="34" charset="-122"/>
                <a:ea typeface="微软雅黑" panose="020B0503020204020204" pitchFamily="34" charset="-122"/>
              </a:rPr>
              <a:t>（</a:t>
            </a:r>
            <a:r>
              <a:rPr lang="en-US" altLang="zh-CN" sz="2800" dirty="0">
                <a:solidFill>
                  <a:schemeClr val="tx1"/>
                </a:solidFill>
                <a:latin typeface="微软雅黑" panose="020B0503020204020204" pitchFamily="34" charset="-122"/>
                <a:ea typeface="微软雅黑" panose="020B0503020204020204" pitchFamily="34" charset="-122"/>
              </a:rPr>
              <a:t>G-net</a:t>
            </a:r>
            <a:r>
              <a:rPr lang="zh-CN" altLang="en-US" sz="2800" dirty="0">
                <a:solidFill>
                  <a:schemeClr val="tx1"/>
                </a:solidFill>
                <a:latin typeface="微软雅黑" panose="020B0503020204020204" pitchFamily="34" charset="-122"/>
                <a:ea typeface="微软雅黑" panose="020B0503020204020204" pitchFamily="34" charset="-122"/>
              </a:rPr>
              <a:t>）</a:t>
            </a:r>
            <a:r>
              <a:rPr lang="zh-CN" altLang="en-US" sz="2800" b="0" dirty="0">
                <a:solidFill>
                  <a:schemeClr val="tx1"/>
                </a:solidFill>
                <a:latin typeface="微软雅黑" panose="020B0503020204020204" pitchFamily="34" charset="-122"/>
                <a:ea typeface="微软雅黑" panose="020B0503020204020204" pitchFamily="34" charset="-122"/>
              </a:rPr>
              <a:t>；</a:t>
            </a:r>
            <a:r>
              <a:rPr lang="en-US" altLang="zh-CN" sz="2800" b="0" dirty="0">
                <a:solidFill>
                  <a:schemeClr val="tx1"/>
                </a:solidFill>
                <a:latin typeface="微软雅黑" panose="020B0503020204020204" pitchFamily="34" charset="-122"/>
                <a:ea typeface="微软雅黑" panose="020B0503020204020204" pitchFamily="34" charset="-122"/>
              </a:rPr>
              <a:t>FBI</a:t>
            </a:r>
            <a:r>
              <a:rPr sz="2800" b="0" dirty="0">
                <a:solidFill>
                  <a:schemeClr val="tx1"/>
                </a:solidFill>
                <a:latin typeface="微软雅黑" panose="020B0503020204020204" pitchFamily="34" charset="-122"/>
                <a:ea typeface="微软雅黑" panose="020B0503020204020204" pitchFamily="34" charset="-122"/>
              </a:rPr>
              <a:t>警方</a:t>
            </a:r>
            <a:r>
              <a:rPr lang="en-US" altLang="zh-CN" sz="2800" dirty="0">
                <a:solidFill>
                  <a:schemeClr val="tx1"/>
                </a:solidFill>
                <a:latin typeface="微软雅黑" panose="020B0503020204020204" pitchFamily="34" charset="-122"/>
                <a:ea typeface="微软雅黑" panose="020B0503020204020204" pitchFamily="34" charset="-122"/>
              </a:rPr>
              <a:t>(D-net)</a:t>
            </a:r>
            <a:r>
              <a:rPr lang="zh-CN" altLang="en-US" sz="2800" dirty="0">
                <a:solidFill>
                  <a:schemeClr val="tx1"/>
                </a:solidFill>
                <a:latin typeface="微软雅黑" panose="020B0503020204020204" pitchFamily="34" charset="-122"/>
                <a:ea typeface="微软雅黑" panose="020B0503020204020204" pitchFamily="34" charset="-122"/>
              </a:rPr>
              <a:t>。</a:t>
            </a:r>
            <a:endParaRPr lang="en-US" altLang="zh-CN" sz="2800" b="0" dirty="0">
              <a:solidFill>
                <a:schemeClr val="tx1"/>
              </a:solidFill>
              <a:latin typeface="微软雅黑" panose="020B0503020204020204" pitchFamily="34" charset="-122"/>
              <a:ea typeface="微软雅黑" panose="020B0503020204020204" pitchFamily="34" charset="-122"/>
            </a:endParaRPr>
          </a:p>
          <a:p>
            <a:pPr algn="l">
              <a:lnSpc>
                <a:spcPct val="110000"/>
              </a:lnSpc>
            </a:pPr>
            <a:r>
              <a:rPr lang="zh-CN" altLang="en-US" sz="2800" b="0" dirty="0">
                <a:solidFill>
                  <a:schemeClr val="tx1"/>
                </a:solidFill>
                <a:latin typeface="微软雅黑" panose="020B0503020204020204" pitchFamily="34" charset="-122"/>
                <a:ea typeface="微软雅黑" panose="020B0503020204020204" pitchFamily="34" charset="-122"/>
              </a:rPr>
              <a:t>男主角</a:t>
            </a:r>
            <a:r>
              <a:rPr sz="2800">
                <a:solidFill>
                  <a:schemeClr val="tx1"/>
                </a:solidFill>
                <a:sym typeface="+mn-ea"/>
              </a:rPr>
              <a:t>（</a:t>
            </a:r>
            <a:r>
              <a:rPr lang="en-US" altLang="zh-CN" sz="2800">
                <a:solidFill>
                  <a:schemeClr val="tx1"/>
                </a:solidFill>
                <a:sym typeface="+mn-ea"/>
              </a:rPr>
              <a:t>G-net</a:t>
            </a:r>
            <a:r>
              <a:rPr sz="2800">
                <a:solidFill>
                  <a:schemeClr val="tx1"/>
                </a:solidFill>
                <a:sym typeface="+mn-ea"/>
              </a:rPr>
              <a:t>）</a:t>
            </a:r>
            <a:r>
              <a:rPr lang="zh-CN" altLang="en-US" sz="2800" b="0" dirty="0">
                <a:solidFill>
                  <a:schemeClr val="tx1"/>
                </a:solidFill>
                <a:latin typeface="微软雅黑" panose="020B0503020204020204" pitchFamily="34" charset="-122"/>
                <a:ea typeface="微软雅黑" panose="020B0503020204020204" pitchFamily="34" charset="-122"/>
              </a:rPr>
              <a:t>在</a:t>
            </a:r>
            <a:r>
              <a:rPr lang="en-US" altLang="zh-CN" sz="2800" b="0" dirty="0">
                <a:solidFill>
                  <a:schemeClr val="tx1"/>
                </a:solidFill>
                <a:latin typeface="微软雅黑" panose="020B0503020204020204" pitchFamily="34" charset="-122"/>
                <a:ea typeface="微软雅黑" panose="020B0503020204020204" pitchFamily="34" charset="-122"/>
              </a:rPr>
              <a:t>FBI</a:t>
            </a:r>
            <a:r>
              <a:rPr lang="en-US" altLang="zh-CN" sz="2800">
                <a:solidFill>
                  <a:schemeClr val="tx1"/>
                </a:solidFill>
                <a:sym typeface="+mn-ea"/>
              </a:rPr>
              <a:t>(D-net)</a:t>
            </a:r>
            <a:r>
              <a:rPr lang="zh-CN" altLang="en-US" sz="2800" b="0" dirty="0">
                <a:solidFill>
                  <a:schemeClr val="tx1"/>
                </a:solidFill>
                <a:latin typeface="微软雅黑" panose="020B0503020204020204" pitchFamily="34" charset="-122"/>
                <a:ea typeface="微软雅黑" panose="020B0503020204020204" pitchFamily="34" charset="-122"/>
              </a:rPr>
              <a:t>逼迫下，不断提升伪造技术，最终伪造出“真”的支票。</a:t>
            </a:r>
            <a:endParaRPr lang="zh-CN" altLang="en-US" sz="2800" b="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403985"/>
            <a:ext cx="11178540" cy="4861560"/>
          </a:xfrm>
        </p:spPr>
        <p:txBody>
          <a:bodyPr>
            <a:normAutofit/>
          </a:bodyPr>
          <a:lstStyle/>
          <a:p>
            <a:pPr>
              <a:lnSpc>
                <a:spcPct val="150000"/>
              </a:lnSpc>
            </a:pPr>
            <a:r>
              <a:rPr lang="en-US" altLang="zh-CN" sz="2400" dirty="0"/>
              <a:t>GAN</a:t>
            </a:r>
            <a:r>
              <a:rPr lang="zh-CN" altLang="en-US" sz="2400" dirty="0"/>
              <a:t>是什么，他是怎么对抗的</a:t>
            </a:r>
            <a:r>
              <a:rPr lang="en-US" altLang="zh-CN" sz="2400" dirty="0"/>
              <a:t>?</a:t>
            </a:r>
            <a:endParaRPr lang="en-US" altLang="zh-CN" sz="2400" dirty="0"/>
          </a:p>
          <a:p>
            <a:pPr lvl="1">
              <a:lnSpc>
                <a:spcPct val="150000"/>
              </a:lnSpc>
            </a:pPr>
            <a:r>
              <a:rPr lang="zh-CN" altLang="en-US" sz="2055" dirty="0"/>
              <a:t>生成式对抗网络包含一个</a:t>
            </a:r>
            <a:r>
              <a:rPr lang="zh-CN" altLang="en-US" sz="2055" b="1" dirty="0">
                <a:solidFill>
                  <a:srgbClr val="FF0000"/>
                </a:solidFill>
              </a:rPr>
              <a:t>生成模型</a:t>
            </a:r>
            <a:r>
              <a:rPr lang="zh-CN" altLang="en-US" sz="2055" dirty="0"/>
              <a:t>（</a:t>
            </a:r>
            <a:r>
              <a:rPr lang="en-US" altLang="zh-CN" sz="2055" dirty="0"/>
              <a:t>generative model</a:t>
            </a:r>
            <a:r>
              <a:rPr lang="zh-CN" altLang="en-US" sz="2055" dirty="0"/>
              <a:t>，</a:t>
            </a:r>
            <a:r>
              <a:rPr lang="en-US" altLang="zh-CN" sz="2055" dirty="0"/>
              <a:t>G</a:t>
            </a:r>
            <a:r>
              <a:rPr lang="zh-CN" altLang="en-US" sz="2055" dirty="0"/>
              <a:t>）和一个</a:t>
            </a:r>
            <a:r>
              <a:rPr lang="zh-CN" altLang="en-US" sz="2055" b="1" dirty="0">
                <a:solidFill>
                  <a:srgbClr val="FF0000"/>
                </a:solidFill>
              </a:rPr>
              <a:t>判别模型</a:t>
            </a:r>
            <a:r>
              <a:rPr lang="zh-CN" altLang="en-US" sz="2055" dirty="0"/>
              <a:t>（</a:t>
            </a:r>
            <a:r>
              <a:rPr lang="en-US" altLang="zh-CN" sz="2055" dirty="0"/>
              <a:t>discriminative model</a:t>
            </a:r>
            <a:r>
              <a:rPr lang="zh-CN" altLang="en-US" sz="2055" dirty="0"/>
              <a:t>，</a:t>
            </a:r>
            <a:r>
              <a:rPr lang="en-US" altLang="zh-CN" sz="2055" dirty="0"/>
              <a:t>D</a:t>
            </a:r>
            <a:r>
              <a:rPr lang="zh-CN" altLang="en-US" sz="2055" dirty="0"/>
              <a:t>）。</a:t>
            </a:r>
            <a:endParaRPr lang="zh-CN" altLang="en-US" sz="2055" dirty="0"/>
          </a:p>
          <a:p>
            <a:pPr lvl="1">
              <a:lnSpc>
                <a:spcPct val="150000"/>
              </a:lnSpc>
            </a:pPr>
            <a:r>
              <a:rPr lang="zh-CN" altLang="en-US" sz="2055" dirty="0"/>
              <a:t>主要解决的问题</a:t>
            </a:r>
            <a:r>
              <a:rPr lang="en-US" altLang="zh-CN" sz="2055" dirty="0"/>
              <a:t>shipping</a:t>
            </a:r>
            <a:r>
              <a:rPr lang="zh-CN" altLang="en-US" sz="2055" dirty="0"/>
              <a:t>如何从训练样本中学习出新样本。</a:t>
            </a:r>
            <a:endParaRPr lang="en-US" altLang="zh-CN" sz="2055" dirty="0"/>
          </a:p>
          <a:p>
            <a:pPr lvl="1">
              <a:lnSpc>
                <a:spcPct val="150000"/>
              </a:lnSpc>
            </a:pPr>
            <a:r>
              <a:rPr lang="zh-CN" altLang="en-US" sz="2055" dirty="0"/>
              <a:t>生成模型就是负责训练出样本的分布，判别模型是一个二分类器，用来判断输入样本时真实数据还是训练生成的样本。</a:t>
            </a:r>
            <a:endParaRPr lang="en-US" altLang="zh-CN" sz="2055" dirty="0"/>
          </a:p>
        </p:txBody>
      </p:sp>
      <p:sp>
        <p:nvSpPr>
          <p:cNvPr id="5" name="副标题 2"/>
          <p:cNvSpPr txBox="1"/>
          <p:nvPr/>
        </p:nvSpPr>
        <p:spPr>
          <a:xfrm>
            <a:off x="3574926" y="333450"/>
            <a:ext cx="4311336" cy="504056"/>
          </a:xfrm>
          <a:prstGeom prst="rect">
            <a:avLst/>
          </a:prstGeom>
        </p:spPr>
        <p:txBody>
          <a:bodyPr vert="horz" lIns="91440" tIns="45720" rIns="91440" bIns="45720" rtlCol="0">
            <a:normAutofit fontScale="92500" lnSpcReduction="10000"/>
          </a:bodyPr>
          <a:lstStyle/>
          <a:p>
            <a:pPr marL="228600" marR="0" lvl="0" indent="-228600" algn="ctr" defTabSz="914400" rtl="0" eaLnBrk="1" fontAlgn="auto" latinLnBrk="0" hangingPunct="1">
              <a:lnSpc>
                <a:spcPct val="110000"/>
              </a:lnSpc>
              <a:spcBef>
                <a:spcPts val="1000"/>
              </a:spcBef>
              <a:spcAft>
                <a:spcPts val="0"/>
              </a:spcAft>
              <a:buClrTx/>
              <a:buSzTx/>
              <a:buFont typeface="Arial" panose="020B0604020202020204" pitchFamily="34" charset="0"/>
              <a:buNone/>
              <a:defRPr/>
            </a:pPr>
            <a:r>
              <a:rPr kumimoji="0" lang="zh-CN" altLang="en-US" sz="2800" b="1"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三 </a:t>
            </a:r>
            <a:r>
              <a:rPr kumimoji="0" lang="en-US" altLang="zh-CN" sz="2800" b="1"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err="1" smtClean="0">
                <a:ln>
                  <a:noFill/>
                </a:ln>
                <a:effectLst/>
                <a:uLnTx/>
                <a:uFillTx/>
                <a:latin typeface="微软雅黑" panose="020B0503020204020204" pitchFamily="34" charset="-122"/>
                <a:ea typeface="微软雅黑" panose="020B0503020204020204" pitchFamily="34" charset="-122"/>
                <a:cs typeface="+mn-cs"/>
              </a:rPr>
              <a:t>Gans</a:t>
            </a:r>
            <a:r>
              <a:rPr kumimoji="0" lang="zh-CN" altLang="en-US" sz="2800" b="1"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运作原理</a:t>
            </a:r>
            <a:endParaRPr kumimoji="0" lang="en-US" altLang="zh-CN"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5"/>
          <p:cNvSpPr txBox="1">
            <a:spLocks noChangeArrowheads="1"/>
          </p:cNvSpPr>
          <p:nvPr/>
        </p:nvSpPr>
        <p:spPr bwMode="auto">
          <a:xfrm>
            <a:off x="2363699" y="4810815"/>
            <a:ext cx="5839332"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eaLnBrk="1" hangingPunct="1">
              <a:defRPr/>
            </a:pPr>
            <a:r>
              <a:rPr lang="zh-CN" altLang="en-US" sz="28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上海育创网络科技有限公司</a:t>
            </a:r>
            <a:endParaRPr lang="zh-CN" altLang="en-US" sz="32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182361" y="-4850502"/>
            <a:ext cx="3420430" cy="116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rot="13277834">
            <a:off x="-6734022" y="1631648"/>
            <a:ext cx="10010509" cy="47616"/>
          </a:xfrm>
          <a:prstGeom prst="rect">
            <a:avLst/>
          </a:prstGeom>
          <a:solidFill>
            <a:srgbClr val="FD6D5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15" name="矩形 14"/>
          <p:cNvSpPr/>
          <p:nvPr/>
        </p:nvSpPr>
        <p:spPr>
          <a:xfrm rot="13277834">
            <a:off x="9311045" y="7245596"/>
            <a:ext cx="2890302" cy="14126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18" name="矩形 17"/>
          <p:cNvSpPr/>
          <p:nvPr/>
        </p:nvSpPr>
        <p:spPr>
          <a:xfrm rot="13277834">
            <a:off x="9953863" y="5764732"/>
            <a:ext cx="10010509" cy="4920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22" name="矩形 21"/>
          <p:cNvSpPr/>
          <p:nvPr/>
        </p:nvSpPr>
        <p:spPr>
          <a:xfrm rot="13277834">
            <a:off x="1916252" y="9245476"/>
            <a:ext cx="10008921" cy="49203"/>
          </a:xfrm>
          <a:prstGeom prst="rect">
            <a:avLst/>
          </a:prstGeom>
          <a:solidFill>
            <a:srgbClr val="66BF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7" name="标题 1"/>
          <p:cNvSpPr txBox="1"/>
          <p:nvPr/>
        </p:nvSpPr>
        <p:spPr>
          <a:xfrm>
            <a:off x="0" y="1177175"/>
            <a:ext cx="12192000" cy="840468"/>
          </a:xfrm>
          <a:prstGeom prst="rect">
            <a:avLst/>
          </a:prstGeom>
          <a:solidFill>
            <a:srgbClr val="0096F0"/>
          </a:solidFill>
          <a:ln>
            <a:noFill/>
          </a:ln>
        </p:spPr>
        <p:txBody>
          <a:bodyPr anchor="b">
            <a:normAutofit fontScale="97500"/>
          </a:bodyPr>
          <a:lstStyle>
            <a:lvl1pPr algn="ctr" defTabSz="914400" rtl="0" eaLnBrk="1" latinLnBrk="0" hangingPunct="1">
              <a:lnSpc>
                <a:spcPct val="90000"/>
              </a:lnSpc>
              <a:spcBef>
                <a:spcPct val="0"/>
              </a:spcBef>
              <a:buNone/>
              <a:defRPr sz="4800" kern="1200">
                <a:solidFill>
                  <a:schemeClr val="tx1"/>
                </a:solidFill>
                <a:latin typeface="微软雅黑" panose="020B0503020204020204" pitchFamily="34" charset="-122"/>
                <a:ea typeface="微软雅黑" panose="020B0503020204020204" pitchFamily="34" charset="-122"/>
                <a:cs typeface="+mj-cs"/>
              </a:defRPr>
            </a:lvl1pPr>
          </a:lstStyle>
          <a:p>
            <a:pPr lvl="0" eaLnBrk="1" hangingPunct="1"/>
            <a:r>
              <a:rPr lang="zh-CN" altLang="en-US" dirty="0">
                <a:solidFill>
                  <a:schemeClr val="tx1">
                    <a:lumMod val="75000"/>
                    <a:lumOff val="25000"/>
                  </a:schemeClr>
                </a:solidFill>
                <a:effectLst>
                  <a:outerShdw blurRad="50800" dist="38100" dir="2700000" algn="tl" rotWithShape="0">
                    <a:prstClr val="black">
                      <a:alpha val="40000"/>
                    </a:prstClr>
                  </a:outerShdw>
                </a:effectLst>
                <a:cs typeface="+mn-cs"/>
                <a:sym typeface="+mn-ea"/>
              </a:rPr>
              <a:t>人工智能之深度学习</a:t>
            </a:r>
            <a:endParaRPr lang="zh-CN" altLang="en-US" dirty="0">
              <a:solidFill>
                <a:schemeClr val="tx1">
                  <a:lumMod val="75000"/>
                  <a:lumOff val="25000"/>
                </a:schemeClr>
              </a:solidFill>
              <a:effectLst>
                <a:outerShdw blurRad="50800" dist="38100" dir="2700000" algn="tl" rotWithShape="0">
                  <a:prstClr val="black">
                    <a:alpha val="40000"/>
                  </a:prstClr>
                </a:outerShdw>
              </a:effectLst>
              <a:cs typeface="+mn-cs"/>
              <a:sym typeface="+mn-ea"/>
            </a:endParaRPr>
          </a:p>
        </p:txBody>
      </p:sp>
      <p:pic>
        <p:nvPicPr>
          <p:cNvPr id="8" name="图片 1" descr="wps91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8682990" y="4775413"/>
            <a:ext cx="1673860" cy="608330"/>
          </a:xfrm>
          <a:prstGeom prst="rect">
            <a:avLst/>
          </a:prstGeom>
          <a:noFill/>
          <a:ln>
            <a:noFill/>
          </a:ln>
        </p:spPr>
      </p:pic>
      <p:sp>
        <p:nvSpPr>
          <p:cNvPr id="10" name="副标题 2"/>
          <p:cNvSpPr>
            <a:spLocks noGrp="1"/>
          </p:cNvSpPr>
          <p:nvPr>
            <p:ph type="subTitle" idx="4294967295"/>
          </p:nvPr>
        </p:nvSpPr>
        <p:spPr>
          <a:xfrm>
            <a:off x="2980690" y="2637790"/>
            <a:ext cx="6593205" cy="1655445"/>
          </a:xfrm>
          <a:ln w="9525">
            <a:noFill/>
            <a:miter/>
          </a:ln>
        </p:spPr>
        <p:txBody>
          <a:bodyPr vert="horz" wrap="square" lIns="91440" tIns="45720" rIns="91440" bIns="45720" anchor="t">
            <a:normAutofit/>
          </a:bodyPr>
          <a:lstStyle>
            <a:lvl1pPr marL="0" lvl="0" indent="0" algn="ctr">
              <a:buNone/>
              <a:defRPr kern="1200"/>
            </a:lvl1pPr>
            <a:lvl2pPr marL="457200" lvl="1" indent="-457200" algn="ctr">
              <a:buNone/>
              <a:defRPr kern="1200"/>
            </a:lvl2pPr>
            <a:lvl3pPr marL="914400" lvl="2" indent="-914400" algn="ctr">
              <a:buNone/>
              <a:defRPr kern="1200"/>
            </a:lvl3pPr>
            <a:lvl4pPr marL="1371600" lvl="3" indent="-1371600" algn="ctr">
              <a:buNone/>
              <a:defRPr kern="1200"/>
            </a:lvl4pPr>
            <a:lvl5pPr marL="1828800" lvl="4" indent="-1828800" algn="ctr">
              <a:buNone/>
              <a:defRPr kern="1200"/>
            </a:lvl5pPr>
          </a:lstStyle>
          <a:p>
            <a:pPr lvl="0" eaLnBrk="1" hangingPunct="1"/>
            <a:r>
              <a:rPr lang="zh-CN" altLang="en-US" sz="4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生成式对抗网络</a:t>
            </a:r>
            <a:r>
              <a:rPr lang="en-US" altLang="zh-CN" sz="4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(GAN)</a:t>
            </a:r>
            <a:endParaRPr lang="en-US" altLang="zh-CN" sz="4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lvl="0" eaLnBrk="1" hangingPunct="1"/>
            <a:r>
              <a:rPr lang="zh-CN" altLang="en-US" sz="2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主讲人</a:t>
            </a:r>
            <a:r>
              <a:rPr lang="zh-CN" altLang="en-US" sz="2400" dirty="0" smtClean="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400" dirty="0" smtClean="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Vincent Ying</a:t>
            </a:r>
            <a:endParaRPr lang="en-US" altLang="zh-CN" sz="2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309361" y="-4723502"/>
            <a:ext cx="3420430" cy="116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rot="13277834">
            <a:off x="-6607022" y="1758648"/>
            <a:ext cx="10010509" cy="47616"/>
          </a:xfrm>
          <a:prstGeom prst="rect">
            <a:avLst/>
          </a:prstGeom>
          <a:solidFill>
            <a:srgbClr val="FD6D5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19" name="矩形 18"/>
          <p:cNvSpPr/>
          <p:nvPr/>
        </p:nvSpPr>
        <p:spPr>
          <a:xfrm rot="13277834">
            <a:off x="9438045" y="7372596"/>
            <a:ext cx="2890302" cy="14126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20" name="矩形 19"/>
          <p:cNvSpPr/>
          <p:nvPr/>
        </p:nvSpPr>
        <p:spPr>
          <a:xfrm rot="13277834">
            <a:off x="10080863" y="5891732"/>
            <a:ext cx="10010509" cy="4920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21" name="矩形 20"/>
          <p:cNvSpPr/>
          <p:nvPr/>
        </p:nvSpPr>
        <p:spPr>
          <a:xfrm rot="13277834">
            <a:off x="2043252" y="9372476"/>
            <a:ext cx="10008921" cy="49203"/>
          </a:xfrm>
          <a:prstGeom prst="rect">
            <a:avLst/>
          </a:prstGeom>
          <a:solidFill>
            <a:srgbClr val="66BF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 calcmode="lin" valueType="num">
                                      <p:cBhvr additive="base">
                                        <p:cTn id="1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 calcmode="lin" valueType="num">
                                      <p:cBhvr additive="base">
                                        <p:cTn id="2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3"/>
          </p:nvPr>
        </p:nvPicPr>
        <p:blipFill>
          <a:blip r:embed="rId1" cstate="print"/>
          <a:stretch>
            <a:fillRect/>
          </a:stretch>
        </p:blipFill>
        <p:spPr>
          <a:xfrm>
            <a:off x="402136" y="1125538"/>
            <a:ext cx="5723809" cy="4038095"/>
          </a:xfrm>
          <a:prstGeom prst="rect">
            <a:avLst/>
          </a:prstGeom>
        </p:spPr>
      </p:pic>
      <p:pic>
        <p:nvPicPr>
          <p:cNvPr id="5" name="图片 4"/>
          <p:cNvPicPr>
            <a:picLocks noChangeAspect="1"/>
          </p:cNvPicPr>
          <p:nvPr/>
        </p:nvPicPr>
        <p:blipFill>
          <a:blip r:embed="rId2" cstate="print"/>
          <a:stretch>
            <a:fillRect/>
          </a:stretch>
        </p:blipFill>
        <p:spPr>
          <a:xfrm>
            <a:off x="6383238" y="1125538"/>
            <a:ext cx="5704762" cy="3857143"/>
          </a:xfrm>
          <a:prstGeom prst="rect">
            <a:avLst/>
          </a:prstGeom>
        </p:spPr>
      </p:pic>
      <p:sp>
        <p:nvSpPr>
          <p:cNvPr id="6" name="文本框 5"/>
          <p:cNvSpPr txBox="1"/>
          <p:nvPr/>
        </p:nvSpPr>
        <p:spPr>
          <a:xfrm>
            <a:off x="838622" y="4941962"/>
            <a:ext cx="10729192" cy="163121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图</a:t>
            </a:r>
            <a:r>
              <a:rPr lang="en-US" altLang="zh-CN" sz="2000" dirty="0" err="1">
                <a:latin typeface="微软雅黑" panose="020B0503020204020204" pitchFamily="34" charset="-122"/>
                <a:ea typeface="微软雅黑" panose="020B0503020204020204" pitchFamily="34" charset="-122"/>
              </a:rPr>
              <a:t>a,b,c,d</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黑色的点状线代表</a:t>
            </a:r>
            <a:r>
              <a:rPr lang="en-US" altLang="zh-CN" sz="2000" dirty="0">
                <a:latin typeface="微软雅黑" panose="020B0503020204020204" pitchFamily="34" charset="-122"/>
                <a:ea typeface="微软雅黑" panose="020B0503020204020204" pitchFamily="34" charset="-122"/>
              </a:rPr>
              <a:t>M</a:t>
            </a:r>
            <a:r>
              <a:rPr lang="zh-CN" altLang="en-US" sz="2000" dirty="0">
                <a:latin typeface="微软雅黑" panose="020B0503020204020204" pitchFamily="34" charset="-122"/>
                <a:ea typeface="微软雅黑" panose="020B0503020204020204" pitchFamily="34" charset="-122"/>
              </a:rPr>
              <a:t>所产生的一些数据，绿色的线代表我们自己模拟的分布</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，蓝色的线代表着分类模型</a:t>
            </a: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图表示初始状态，</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图表示，保持</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不动，优化</a:t>
            </a: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，直到分类的准确率最高。 </a:t>
            </a:r>
            <a:br>
              <a:rPr lang="zh-CN" altLang="en-US" sz="2000" dirty="0">
                <a:latin typeface="微软雅黑" panose="020B0503020204020204" pitchFamily="34" charset="-122"/>
                <a:ea typeface="微软雅黑" panose="020B0503020204020204" pitchFamily="34" charset="-122"/>
              </a:rPr>
            </a:b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图表示保持</a:t>
            </a: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不动，优化</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，直到混淆程度最高。</a:t>
            </a: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图表示，多次迭代后，终于使得</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能够完全你和</a:t>
            </a:r>
            <a:r>
              <a:rPr lang="en-US" altLang="zh-CN" sz="2000" dirty="0">
                <a:latin typeface="微软雅黑" panose="020B0503020204020204" pitchFamily="34" charset="-122"/>
                <a:ea typeface="微软雅黑" panose="020B0503020204020204" pitchFamily="34" charset="-122"/>
              </a:rPr>
              <a:t>M</a:t>
            </a:r>
            <a:r>
              <a:rPr lang="zh-CN" altLang="en-US" sz="2000" dirty="0">
                <a:latin typeface="微软雅黑" panose="020B0503020204020204" pitchFamily="34" charset="-122"/>
                <a:ea typeface="微软雅黑" panose="020B0503020204020204" pitchFamily="34" charset="-122"/>
              </a:rPr>
              <a:t>产生的数据，从而认为，</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就是</a:t>
            </a:r>
            <a:r>
              <a:rPr lang="en-US" altLang="zh-CN" sz="2000" dirty="0">
                <a:latin typeface="微软雅黑" panose="020B0503020204020204" pitchFamily="34" charset="-122"/>
                <a:ea typeface="微软雅黑" panose="020B0503020204020204" pitchFamily="34" charset="-122"/>
              </a:rPr>
              <a:t>M</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7" name="副标题 2"/>
          <p:cNvSpPr txBox="1"/>
          <p:nvPr/>
        </p:nvSpPr>
        <p:spPr>
          <a:xfrm>
            <a:off x="3502918" y="261442"/>
            <a:ext cx="4311336" cy="504056"/>
          </a:xfrm>
          <a:prstGeom prst="rect">
            <a:avLst/>
          </a:prstGeom>
        </p:spPr>
        <p:txBody>
          <a:bodyPr vert="horz" lIns="91440" tIns="45720" rIns="91440" bIns="45720" rtlCol="0">
            <a:normAutofit fontScale="92500" lnSpcReduction="10000"/>
          </a:bodyPr>
          <a:lstStyle/>
          <a:p>
            <a:pPr marL="228600" marR="0" lvl="0" indent="-228600" algn="ctr" defTabSz="914400" rtl="0" eaLnBrk="1" fontAlgn="auto" latinLnBrk="0" hangingPunct="1">
              <a:lnSpc>
                <a:spcPct val="110000"/>
              </a:lnSpc>
              <a:spcBef>
                <a:spcPts val="1000"/>
              </a:spcBef>
              <a:spcAft>
                <a:spcPts val="0"/>
              </a:spcAft>
              <a:buClrTx/>
              <a:buSzTx/>
              <a:buFont typeface="Arial" panose="020B0604020202020204" pitchFamily="34" charset="0"/>
              <a:buNone/>
              <a:defRPr/>
            </a:pPr>
            <a:r>
              <a:rPr kumimoji="0" lang="zh-CN" altLang="en-US" sz="2800" b="1" i="0" u="none" strike="noStrike" kern="120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rPr>
              <a:t>三 </a:t>
            </a:r>
            <a:r>
              <a:rPr kumimoji="0" lang="en-US" altLang="zh-CN" sz="2800" b="1" i="0" u="none" strike="noStrike" kern="120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rPr>
              <a:t>   </a:t>
            </a:r>
            <a:r>
              <a:rPr kumimoji="0" lang="en-US" altLang="zh-CN" sz="2800" b="1" i="0" u="none" strike="noStrike" kern="1200" cap="none" spc="0" normalizeH="0" baseline="0" noProof="0" dirty="0" err="1" smtClean="0">
                <a:ln>
                  <a:noFill/>
                </a:ln>
                <a:solidFill>
                  <a:schemeClr val="tx2"/>
                </a:solidFill>
                <a:effectLst/>
                <a:uLnTx/>
                <a:uFillTx/>
                <a:latin typeface="微软雅黑" panose="020B0503020204020204" pitchFamily="34" charset="-122"/>
                <a:ea typeface="微软雅黑" panose="020B0503020204020204" pitchFamily="34" charset="-122"/>
              </a:rPr>
              <a:t>Gans</a:t>
            </a:r>
            <a:r>
              <a:rPr kumimoji="0" lang="zh-CN" altLang="en-US" sz="2800" b="1" i="0" u="none" strike="noStrike" kern="120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rPr>
              <a:t>运作原理</a:t>
            </a:r>
            <a:endParaRPr kumimoji="0" lang="en-US" altLang="zh-CN" sz="28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014730"/>
            <a:ext cx="11178540" cy="5250815"/>
          </a:xfrm>
          <a:ln w="12700">
            <a:noFill/>
            <a:tailEnd type="arrow"/>
          </a:ln>
        </p:spPr>
        <p:style>
          <a:lnRef idx="1">
            <a:schemeClr val="accent1"/>
          </a:lnRef>
          <a:fillRef idx="0">
            <a:schemeClr val="accent1"/>
          </a:fillRef>
          <a:effectRef idx="0">
            <a:schemeClr val="accent1"/>
          </a:effectRef>
          <a:fontRef idx="minor">
            <a:schemeClr val="tx1"/>
          </a:fontRef>
        </p:style>
        <p:txBody>
          <a:bodyPr>
            <a:normAutofit/>
          </a:bodyPr>
          <a:lstStyle/>
          <a:p>
            <a:pPr>
              <a:lnSpc>
                <a:spcPct val="150000"/>
              </a:lnSpc>
            </a:pPr>
            <a:r>
              <a:rPr lang="zh-CN" altLang="en-US" sz="2400" dirty="0" smtClean="0"/>
              <a:t>  生</a:t>
            </a:r>
            <a:r>
              <a:rPr lang="zh-CN" altLang="en-US" sz="2400" dirty="0"/>
              <a:t>成式对抗网络的优化是一个二元极小极大博弈（</a:t>
            </a:r>
            <a:r>
              <a:rPr lang="en-US" altLang="zh-CN" sz="2400" dirty="0"/>
              <a:t>minimax two-player game</a:t>
            </a:r>
            <a:r>
              <a:rPr lang="zh-CN" altLang="en-US" sz="2400" dirty="0"/>
              <a:t>）问题，它的目的是使生成模型的输出再输入给判别模型时，判别模型很难判断是真实数据还是虚假数据。</a:t>
            </a:r>
            <a:endParaRPr lang="zh-CN" altLang="en-US" sz="2400" dirty="0"/>
          </a:p>
          <a:p>
            <a:pPr>
              <a:lnSpc>
                <a:spcPct val="150000"/>
              </a:lnSpc>
            </a:pPr>
            <a:r>
              <a:rPr lang="zh-CN" altLang="en-US" sz="2400" dirty="0" smtClean="0"/>
              <a:t>  训</a:t>
            </a:r>
            <a:r>
              <a:rPr lang="zh-CN" altLang="en-US" sz="2400" dirty="0"/>
              <a:t>练好的生成模型，有能力把一个噪声向量转化成和训练类似的样</a:t>
            </a:r>
            <a:r>
              <a:rPr lang="zh-CN" altLang="en-US" sz="2400" dirty="0" smtClean="0"/>
              <a:t>本</a:t>
            </a:r>
            <a:endParaRPr lang="en-US" altLang="zh-CN" sz="2400" dirty="0" smtClean="0"/>
          </a:p>
          <a:p>
            <a:pPr>
              <a:lnSpc>
                <a:spcPct val="150000"/>
              </a:lnSpc>
            </a:pPr>
            <a:r>
              <a:rPr lang="en-US" altLang="zh-CN" dirty="0" smtClean="0"/>
              <a:t>  </a:t>
            </a:r>
            <a:r>
              <a:rPr lang="zh-CN" altLang="en-US" b="1" dirty="0" smtClean="0">
                <a:solidFill>
                  <a:srgbClr val="C00000"/>
                </a:solidFill>
              </a:rPr>
              <a:t>石头  剪刀  布  的例子。</a:t>
            </a:r>
            <a:r>
              <a:rPr lang="zh-CN" altLang="en-US" sz="2400" b="1" dirty="0">
                <a:solidFill>
                  <a:srgbClr val="C00000"/>
                </a:solidFill>
              </a:rPr>
              <a:t> </a:t>
            </a:r>
            <a:endParaRPr lang="zh-CN" altLang="en-US" sz="2400" b="1" dirty="0">
              <a:solidFill>
                <a:srgbClr val="C00000"/>
              </a:solidFill>
              <a:sym typeface="+mn-ea"/>
            </a:endParaRPr>
          </a:p>
        </p:txBody>
      </p:sp>
      <p:sp>
        <p:nvSpPr>
          <p:cNvPr id="3" name="标题 2"/>
          <p:cNvSpPr>
            <a:spLocks noGrp="1"/>
          </p:cNvSpPr>
          <p:nvPr>
            <p:ph type="title"/>
          </p:nvPr>
        </p:nvSpPr>
        <p:spPr/>
        <p:txBody>
          <a:bodyPr/>
          <a:lstStyle/>
          <a:p>
            <a:r>
              <a:rPr lang="zh-CN" altLang="en-US" dirty="0"/>
              <a:t>博弈</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014730"/>
            <a:ext cx="11178540" cy="5250815"/>
          </a:xfrm>
          <a:ln w="12700">
            <a:noFill/>
            <a:tailEnd type="arrow"/>
          </a:ln>
        </p:spPr>
        <p:style>
          <a:lnRef idx="1">
            <a:schemeClr val="accent1"/>
          </a:lnRef>
          <a:fillRef idx="0">
            <a:schemeClr val="accent1"/>
          </a:fillRef>
          <a:effectRef idx="0">
            <a:schemeClr val="accent1"/>
          </a:effectRef>
          <a:fontRef idx="minor">
            <a:schemeClr val="tx1"/>
          </a:fontRef>
        </p:style>
        <p:txBody>
          <a:bodyPr>
            <a:normAutofit/>
          </a:bodyPr>
          <a:lstStyle/>
          <a:p>
            <a:pPr>
              <a:lnSpc>
                <a:spcPct val="150000"/>
              </a:lnSpc>
            </a:pPr>
            <a:r>
              <a:rPr lang="zh-CN" altLang="en-US" sz="2400" dirty="0">
                <a:sym typeface="+mn-ea"/>
              </a:rPr>
              <a:t>可以有两种输入 </a:t>
            </a:r>
            <a:endParaRPr lang="zh-CN" altLang="en-US" sz="2400" dirty="0">
              <a:sym typeface="+mn-ea"/>
            </a:endParaRPr>
          </a:p>
          <a:p>
            <a:pPr lvl="1">
              <a:lnSpc>
                <a:spcPct val="150000"/>
              </a:lnSpc>
            </a:pPr>
            <a:r>
              <a:rPr lang="en-US" altLang="zh-CN" sz="2000" dirty="0">
                <a:sym typeface="+mn-ea"/>
              </a:rPr>
              <a:t>1</a:t>
            </a:r>
            <a:r>
              <a:rPr lang="zh-CN" altLang="en-US" sz="2000" dirty="0">
                <a:sym typeface="+mn-ea"/>
              </a:rPr>
              <a:t>、我们随机产生一个随机向量作为生成模型的数据，然后经过生成模型后产生一个新的向量，作为</a:t>
            </a:r>
            <a:r>
              <a:rPr lang="en-US" altLang="zh-CN" sz="2000" dirty="0">
                <a:sym typeface="+mn-ea"/>
              </a:rPr>
              <a:t>Fake Image</a:t>
            </a:r>
            <a:r>
              <a:rPr lang="zh-CN" altLang="en-US" sz="2000" dirty="0">
                <a:sym typeface="+mn-ea"/>
              </a:rPr>
              <a:t>，记作</a:t>
            </a:r>
            <a:r>
              <a:rPr lang="en-US" altLang="zh-CN" sz="2000" dirty="0">
                <a:sym typeface="+mn-ea"/>
              </a:rPr>
              <a:t>D(z)</a:t>
            </a:r>
            <a:r>
              <a:rPr lang="zh-CN" altLang="en-US" sz="2000" dirty="0">
                <a:sym typeface="+mn-ea"/>
              </a:rPr>
              <a:t>。 </a:t>
            </a:r>
            <a:endParaRPr lang="zh-CN" altLang="en-US" sz="2000" dirty="0">
              <a:sym typeface="+mn-ea"/>
            </a:endParaRPr>
          </a:p>
          <a:p>
            <a:pPr lvl="1">
              <a:lnSpc>
                <a:spcPct val="150000"/>
              </a:lnSpc>
            </a:pPr>
            <a:r>
              <a:rPr lang="en-US" altLang="zh-CN" sz="2000" dirty="0">
                <a:sym typeface="+mn-ea"/>
              </a:rPr>
              <a:t>2</a:t>
            </a:r>
            <a:r>
              <a:rPr lang="zh-CN" altLang="en-US" sz="2000" dirty="0">
                <a:sym typeface="+mn-ea"/>
              </a:rPr>
              <a:t>、从数据集中随机选择一张图片，将图片转化成向量，作为</a:t>
            </a:r>
            <a:r>
              <a:rPr lang="en-US" altLang="zh-CN" sz="2000" dirty="0">
                <a:sym typeface="+mn-ea"/>
              </a:rPr>
              <a:t>Real Image,</a:t>
            </a:r>
            <a:r>
              <a:rPr lang="zh-CN" altLang="en-US" sz="2000" dirty="0">
                <a:sym typeface="+mn-ea"/>
              </a:rPr>
              <a:t>记作</a:t>
            </a:r>
            <a:r>
              <a:rPr lang="en-US" altLang="zh-CN" sz="2000" dirty="0">
                <a:sym typeface="+mn-ea"/>
              </a:rPr>
              <a:t>x</a:t>
            </a:r>
            <a:r>
              <a:rPr lang="zh-CN" altLang="en-US" sz="2000" dirty="0">
                <a:sym typeface="+mn-ea"/>
              </a:rPr>
              <a:t>。 </a:t>
            </a:r>
            <a:endParaRPr lang="zh-CN" altLang="en-US" sz="2000" dirty="0">
              <a:sym typeface="+mn-ea"/>
            </a:endParaRPr>
          </a:p>
          <a:p>
            <a:pPr>
              <a:lnSpc>
                <a:spcPct val="150000"/>
              </a:lnSpc>
            </a:pPr>
            <a:r>
              <a:rPr lang="zh-CN" altLang="en-US" sz="2400" dirty="0">
                <a:sym typeface="+mn-ea"/>
              </a:rPr>
              <a:t>将由</a:t>
            </a:r>
            <a:r>
              <a:rPr lang="en-US" altLang="zh-CN" sz="2400" dirty="0">
                <a:sym typeface="+mn-ea"/>
              </a:rPr>
              <a:t>1</a:t>
            </a:r>
            <a:r>
              <a:rPr lang="zh-CN" altLang="en-US" sz="2400" dirty="0">
                <a:sym typeface="+mn-ea"/>
              </a:rPr>
              <a:t>或者</a:t>
            </a:r>
            <a:r>
              <a:rPr lang="en-US" altLang="zh-CN" sz="2400" dirty="0">
                <a:sym typeface="+mn-ea"/>
              </a:rPr>
              <a:t>2</a:t>
            </a:r>
            <a:r>
              <a:rPr lang="zh-CN" altLang="en-US" sz="2400" dirty="0">
                <a:sym typeface="+mn-ea"/>
              </a:rPr>
              <a:t>产生的输出，作为判别网络的输入，经过判别网络后输入值为一个</a:t>
            </a:r>
            <a:r>
              <a:rPr lang="en-US" altLang="zh-CN" sz="2400" dirty="0">
                <a:sym typeface="+mn-ea"/>
              </a:rPr>
              <a:t>0</a:t>
            </a:r>
            <a:r>
              <a:rPr lang="zh-CN" altLang="en-US" sz="2400" dirty="0">
                <a:sym typeface="+mn-ea"/>
              </a:rPr>
              <a:t>到</a:t>
            </a:r>
            <a:r>
              <a:rPr lang="en-US" altLang="zh-CN" sz="2400" dirty="0">
                <a:sym typeface="+mn-ea"/>
              </a:rPr>
              <a:t>1</a:t>
            </a:r>
            <a:r>
              <a:rPr lang="zh-CN" altLang="en-US" sz="2400" dirty="0">
                <a:sym typeface="+mn-ea"/>
              </a:rPr>
              <a:t>之间的数，用于表示输入图片为</a:t>
            </a:r>
            <a:r>
              <a:rPr lang="en-US" altLang="zh-CN" sz="2400" dirty="0">
                <a:sym typeface="+mn-ea"/>
              </a:rPr>
              <a:t>Real Image</a:t>
            </a:r>
            <a:r>
              <a:rPr lang="zh-CN" altLang="en-US" sz="2400" dirty="0">
                <a:sym typeface="+mn-ea"/>
              </a:rPr>
              <a:t>的概率，</a:t>
            </a:r>
            <a:r>
              <a:rPr lang="en-US" altLang="zh-CN" sz="2400" dirty="0">
                <a:sym typeface="+mn-ea"/>
              </a:rPr>
              <a:t>real</a:t>
            </a:r>
            <a:r>
              <a:rPr lang="zh-CN" altLang="en-US" sz="2400" dirty="0">
                <a:sym typeface="+mn-ea"/>
              </a:rPr>
              <a:t>为</a:t>
            </a:r>
            <a:r>
              <a:rPr lang="en-US" altLang="zh-CN" sz="2400" dirty="0">
                <a:sym typeface="+mn-ea"/>
              </a:rPr>
              <a:t>1</a:t>
            </a:r>
            <a:r>
              <a:rPr lang="zh-CN" altLang="en-US" sz="2400" dirty="0">
                <a:sym typeface="+mn-ea"/>
              </a:rPr>
              <a:t>，</a:t>
            </a:r>
            <a:r>
              <a:rPr lang="en-US" altLang="zh-CN" sz="2400" dirty="0">
                <a:sym typeface="+mn-ea"/>
              </a:rPr>
              <a:t>fake</a:t>
            </a:r>
            <a:r>
              <a:rPr lang="zh-CN" altLang="en-US" sz="2400" dirty="0">
                <a:sym typeface="+mn-ea"/>
              </a:rPr>
              <a:t>为</a:t>
            </a:r>
            <a:r>
              <a:rPr lang="en-US" altLang="zh-CN" sz="2400" dirty="0">
                <a:sym typeface="+mn-ea"/>
              </a:rPr>
              <a:t>0</a:t>
            </a:r>
            <a:r>
              <a:rPr lang="zh-CN" altLang="en-US" sz="2400" dirty="0">
                <a:sym typeface="+mn-ea"/>
              </a:rPr>
              <a:t>。 </a:t>
            </a:r>
            <a:endParaRPr lang="zh-CN" altLang="en-US" sz="2400" dirty="0">
              <a:sym typeface="+mn-ea"/>
            </a:endParaRPr>
          </a:p>
        </p:txBody>
      </p:sp>
      <p:sp>
        <p:nvSpPr>
          <p:cNvPr id="3" name="标题 2"/>
          <p:cNvSpPr>
            <a:spLocks noGrp="1"/>
          </p:cNvSpPr>
          <p:nvPr>
            <p:ph type="title"/>
          </p:nvPr>
        </p:nvSpPr>
        <p:spPr/>
        <p:txBody>
          <a:bodyPr/>
          <a:lstStyle/>
          <a:p>
            <a:r>
              <a:rPr lang="zh-CN" altLang="en-US" dirty="0"/>
              <a:t>前向传播阶段</a:t>
            </a:r>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014730"/>
            <a:ext cx="11178540" cy="5250815"/>
          </a:xfrm>
          <a:ln w="12700">
            <a:noFill/>
            <a:tailEnd type="arrow"/>
          </a:ln>
        </p:spPr>
        <p:style>
          <a:lnRef idx="1">
            <a:schemeClr val="accent1"/>
          </a:lnRef>
          <a:fillRef idx="0">
            <a:schemeClr val="accent1"/>
          </a:fillRef>
          <a:effectRef idx="0">
            <a:schemeClr val="accent1"/>
          </a:effectRef>
          <a:fontRef idx="minor">
            <a:schemeClr val="tx1"/>
          </a:fontRef>
        </p:style>
        <p:txBody>
          <a:bodyPr>
            <a:normAutofit/>
          </a:bodyPr>
          <a:lstStyle/>
          <a:p>
            <a:pPr>
              <a:lnSpc>
                <a:spcPct val="150000"/>
              </a:lnSpc>
            </a:pPr>
            <a:r>
              <a:rPr lang="zh-CN" altLang="en-US" sz="2000" dirty="0">
                <a:sym typeface="+mn-ea"/>
              </a:rPr>
              <a:t>当输入的是从数据集中取出的real Iamge 数据时，我们只需要考虑第二部分，D(x)为判别模型的输出，表示输入x为real 数据的概率，我们的目的是让判别模型的输出D（x）的输出尽量靠近1。 </a:t>
            </a:r>
            <a:endParaRPr lang="zh-CN" altLang="en-US" sz="2000" dirty="0">
              <a:sym typeface="+mn-ea"/>
            </a:endParaRPr>
          </a:p>
          <a:p>
            <a:pPr>
              <a:lnSpc>
                <a:spcPct val="150000"/>
              </a:lnSpc>
            </a:pPr>
            <a:r>
              <a:rPr lang="zh-CN" altLang="en-US" sz="2000" dirty="0">
                <a:sym typeface="+mn-ea"/>
              </a:rPr>
              <a:t>当输入的为fake数据时，我们只计算第一部分，G（z）是生成模型的输出，输出的是一张Fake Image。我们要做的是让D(G(z))的输出尽可能趋向于0。这样才能表示判别模型是有区分力的。 </a:t>
            </a:r>
            <a:endParaRPr lang="zh-CN" altLang="en-US" sz="2000" dirty="0">
              <a:sym typeface="+mn-ea"/>
            </a:endParaRPr>
          </a:p>
          <a:p>
            <a:pPr>
              <a:lnSpc>
                <a:spcPct val="150000"/>
              </a:lnSpc>
            </a:pPr>
            <a:r>
              <a:rPr lang="zh-CN" altLang="en-US" sz="2000" b="1" dirty="0">
                <a:sym typeface="+mn-ea"/>
              </a:rPr>
              <a:t>相对判别模型来说，这个损失函数其实就是交叉熵损失函数。计算loss，进行梯度反传。</a:t>
            </a:r>
            <a:r>
              <a:rPr lang="zh-CN" altLang="en-US" sz="2000" dirty="0">
                <a:sym typeface="+mn-ea"/>
              </a:rPr>
              <a:t>这里的梯度反传可以使用任何一种梯度修正的方法。 当更新完判别模型的参数后，我们再去更新生成模型的参数。</a:t>
            </a:r>
            <a:r>
              <a:rPr lang="zh-CN" altLang="en-US" sz="2400" dirty="0">
                <a:sym typeface="+mn-ea"/>
              </a:rPr>
              <a:t> </a:t>
            </a:r>
            <a:endParaRPr lang="zh-CN" altLang="en-US" sz="2400" dirty="0">
              <a:sym typeface="+mn-ea"/>
            </a:endParaRPr>
          </a:p>
        </p:txBody>
      </p:sp>
      <p:sp>
        <p:nvSpPr>
          <p:cNvPr id="3" name="标题 2"/>
          <p:cNvSpPr>
            <a:spLocks noGrp="1"/>
          </p:cNvSpPr>
          <p:nvPr>
            <p:ph type="title"/>
          </p:nvPr>
        </p:nvSpPr>
        <p:spPr/>
        <p:txBody>
          <a:bodyPr/>
          <a:lstStyle/>
          <a:p>
            <a:r>
              <a:rPr lang="zh-CN" altLang="en-US" dirty="0"/>
              <a:t>判别模型的损失函数</a:t>
            </a:r>
            <a:endParaRPr lang="zh-CN" altLang="en-US" dirty="0"/>
          </a:p>
        </p:txBody>
      </p:sp>
      <p:pic>
        <p:nvPicPr>
          <p:cNvPr id="5" name="图片 4"/>
          <p:cNvPicPr>
            <a:picLocks noChangeAspect="1"/>
          </p:cNvPicPr>
          <p:nvPr/>
        </p:nvPicPr>
        <p:blipFill>
          <a:blip r:embed="rId1" cstate="print"/>
          <a:stretch>
            <a:fillRect/>
          </a:stretch>
        </p:blipFill>
        <p:spPr>
          <a:xfrm>
            <a:off x="1054646" y="4955040"/>
            <a:ext cx="9511030" cy="9017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014730"/>
            <a:ext cx="11178540" cy="5250815"/>
          </a:xfrm>
          <a:ln w="12700">
            <a:noFill/>
            <a:tailEnd type="arrow"/>
          </a:ln>
        </p:spPr>
        <p:style>
          <a:lnRef idx="1">
            <a:schemeClr val="accent1"/>
          </a:lnRef>
          <a:fillRef idx="0">
            <a:schemeClr val="accent1"/>
          </a:fillRef>
          <a:effectRef idx="0">
            <a:schemeClr val="accent1"/>
          </a:effectRef>
          <a:fontRef idx="minor">
            <a:schemeClr val="tx1"/>
          </a:fontRef>
        </p:style>
        <p:txBody>
          <a:bodyPr>
            <a:normAutofit/>
          </a:bodyPr>
          <a:lstStyle/>
          <a:p>
            <a:pPr>
              <a:lnSpc>
                <a:spcPct val="150000"/>
              </a:lnSpc>
            </a:pPr>
            <a:r>
              <a:rPr lang="zh-CN" altLang="en-US" sz="2000" dirty="0">
                <a:sym typeface="+mn-ea"/>
              </a:rPr>
              <a:t>对于生成模型来说，我们要做的是让G（z）产生的数据尽可能的和数据集中的数据一样。就是所谓的同样的数据分布。那么我们要做的就是最小化生成模型的误差，即只将由G（z）产生的误差传给生成模型。 </a:t>
            </a:r>
            <a:endParaRPr lang="zh-CN" altLang="en-US" sz="2000" dirty="0">
              <a:sym typeface="+mn-ea"/>
            </a:endParaRPr>
          </a:p>
          <a:p>
            <a:pPr>
              <a:lnSpc>
                <a:spcPct val="150000"/>
              </a:lnSpc>
            </a:pPr>
            <a:r>
              <a:rPr lang="zh-CN" altLang="en-US" sz="2000" dirty="0">
                <a:sym typeface="+mn-ea"/>
              </a:rPr>
              <a:t>但是针对判别模型的预测结果，要对梯度变化的方向进行改变。当判别模型认为G（z）输出为真实数据集的时候和认为输出为噪声数据的时候，梯度更新方向要进行改变。 </a:t>
            </a:r>
            <a:r>
              <a:rPr lang="zh-CN" altLang="en-US" sz="2400" dirty="0">
                <a:sym typeface="+mn-ea"/>
              </a:rPr>
              <a:t> </a:t>
            </a:r>
            <a:endParaRPr lang="zh-CN" altLang="en-US" sz="2400" dirty="0">
              <a:sym typeface="+mn-ea"/>
            </a:endParaRPr>
          </a:p>
          <a:p>
            <a:pPr>
              <a:lnSpc>
                <a:spcPct val="150000"/>
              </a:lnSpc>
            </a:pPr>
            <a:r>
              <a:rPr lang="zh-CN" altLang="en-US" sz="2000" dirty="0">
                <a:sym typeface="+mn-ea"/>
              </a:rPr>
              <a:t>其中    表示判别模型的预测类别，对预测概率取整，为0或者1。用于更改梯度方向，阈值可以自己设置，或者正常的话就是0.5。</a:t>
            </a:r>
            <a:endParaRPr lang="zh-CN" altLang="en-US" sz="2000" dirty="0">
              <a:sym typeface="+mn-ea"/>
            </a:endParaRPr>
          </a:p>
        </p:txBody>
      </p:sp>
      <p:sp>
        <p:nvSpPr>
          <p:cNvPr id="3" name="标题 2"/>
          <p:cNvSpPr>
            <a:spLocks noGrp="1"/>
          </p:cNvSpPr>
          <p:nvPr>
            <p:ph type="title"/>
          </p:nvPr>
        </p:nvSpPr>
        <p:spPr/>
        <p:txBody>
          <a:bodyPr/>
          <a:lstStyle/>
          <a:p>
            <a:r>
              <a:rPr lang="zh-CN" altLang="en-US" dirty="0"/>
              <a:t>生成模型的损失函数</a:t>
            </a:r>
            <a:endParaRPr lang="zh-CN" altLang="en-US" dirty="0"/>
          </a:p>
        </p:txBody>
      </p:sp>
      <p:pic>
        <p:nvPicPr>
          <p:cNvPr id="2" name="图片 1"/>
          <p:cNvPicPr>
            <a:picLocks noChangeAspect="1"/>
          </p:cNvPicPr>
          <p:nvPr/>
        </p:nvPicPr>
        <p:blipFill>
          <a:blip r:embed="rId1" cstate="print"/>
          <a:stretch>
            <a:fillRect/>
          </a:stretch>
        </p:blipFill>
        <p:spPr>
          <a:xfrm>
            <a:off x="1842293" y="5085978"/>
            <a:ext cx="8505825" cy="937260"/>
          </a:xfrm>
          <a:prstGeom prst="rect">
            <a:avLst/>
          </a:prstGeom>
        </p:spPr>
      </p:pic>
      <p:graphicFrame>
        <p:nvGraphicFramePr>
          <p:cNvPr id="7" name="对象 6">
            <a:hlinkClick r:id="" action="ppaction://ole?verb=0"/>
          </p:cNvPr>
          <p:cNvGraphicFramePr/>
          <p:nvPr/>
        </p:nvGraphicFramePr>
        <p:xfrm>
          <a:off x="1330960" y="3598545"/>
          <a:ext cx="304800" cy="327660"/>
        </p:xfrm>
        <a:graphic>
          <a:graphicData uri="http://schemas.openxmlformats.org/presentationml/2006/ole">
            <mc:AlternateContent xmlns:mc="http://schemas.openxmlformats.org/markup-compatibility/2006">
              <mc:Choice xmlns:v="urn:schemas-microsoft-com:vml" Requires="v">
                <p:oleObj spid="_x0000_s1025" name="" r:id="rId2" imgW="4267200" imgH="4572000" progId="">
                  <p:embed/>
                </p:oleObj>
              </mc:Choice>
              <mc:Fallback>
                <p:oleObj name="" r:id="rId2" imgW="4267200" imgH="4572000" progId="">
                  <p:embed/>
                  <p:pic>
                    <p:nvPicPr>
                      <p:cNvPr id="0" name="图片 1024" descr="image25"/>
                      <p:cNvPicPr/>
                      <p:nvPr/>
                    </p:nvPicPr>
                    <p:blipFill>
                      <a:blip r:embed="rId3"/>
                      <a:stretch>
                        <a:fillRect/>
                      </a:stretch>
                    </p:blipFill>
                    <p:spPr>
                      <a:xfrm>
                        <a:off x="1330960" y="3598545"/>
                        <a:ext cx="304800" cy="327660"/>
                      </a:xfrm>
                      <a:prstGeom prst="rect">
                        <a:avLst/>
                      </a:prstGeom>
                      <a:noFill/>
                      <a:ln w="9525">
                        <a:noFill/>
                      </a:ln>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403985"/>
            <a:ext cx="11178540" cy="4861560"/>
          </a:xfrm>
        </p:spPr>
        <p:txBody>
          <a:bodyPr>
            <a:normAutofit/>
          </a:bodyPr>
          <a:lstStyle/>
          <a:p>
            <a:pPr>
              <a:lnSpc>
                <a:spcPct val="150000"/>
              </a:lnSpc>
            </a:pPr>
            <a:r>
              <a:rPr dirty="0"/>
              <a:t>一个最朴素的GAN模型，实际上是将一个随机变量（可以是高斯分布，或0到1之间的均匀分布），通过参数化的概率生成模型（通常是用一个</a:t>
            </a:r>
            <a:r>
              <a:rPr b="1" dirty="0"/>
              <a:t>神经网络</a:t>
            </a:r>
            <a:r>
              <a:rPr dirty="0"/>
              <a:t>模型来进行参数化），进行概率分布的逆变换采样，从而得到一个生成的概率分布</a:t>
            </a:r>
            <a:r>
              <a:rPr sz="2400" dirty="0"/>
              <a:t>。</a:t>
            </a:r>
            <a:endParaRPr sz="2400" dirty="0"/>
          </a:p>
          <a:p>
            <a:pPr>
              <a:lnSpc>
                <a:spcPct val="150000"/>
              </a:lnSpc>
            </a:pPr>
            <a:r>
              <a:rPr sz="2400" dirty="0"/>
              <a:t>GAN的或者一般概率生成模型的训练目的，就是要使得生成的概率分布和真实数据的分布尽量接近，从而能够解释真实的数据。但是在实际应用中，我们完全没有办法知道真实数据的分布。我们所能够得到的只是从这个真实的数据分布中所采样得到的一些真实数据。</a:t>
            </a:r>
            <a:endParaRPr sz="2400" dirty="0"/>
          </a:p>
        </p:txBody>
      </p:sp>
      <p:sp>
        <p:nvSpPr>
          <p:cNvPr id="5" name="副标题 2"/>
          <p:cNvSpPr txBox="1"/>
          <p:nvPr/>
        </p:nvSpPr>
        <p:spPr>
          <a:xfrm>
            <a:off x="3070870" y="333450"/>
            <a:ext cx="5628369" cy="524911"/>
          </a:xfrm>
          <a:prstGeom prst="rect">
            <a:avLst/>
          </a:prstGeom>
        </p:spPr>
        <p:txBody>
          <a:bodyPr vert="horz" lIns="91440" tIns="45720" rIns="91440" bIns="45720" rtlCol="0">
            <a:normAutofit fontScale="85000" lnSpcReduction="10000"/>
          </a:bodyPr>
          <a:lstStyle/>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None/>
              <a:defRPr/>
            </a:pPr>
            <a:r>
              <a:rPr kumimoji="0" lang="zh-CN" altLang="en-US" sz="2800" b="1" i="0" u="none" strike="noStrike" kern="120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cs typeface="+mn-cs"/>
              </a:rPr>
              <a:t>三</a:t>
            </a:r>
            <a:r>
              <a:rPr kumimoji="0" lang="en-US" altLang="zh-CN" sz="2800" b="1" i="0" u="none" strike="noStrike" kern="120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err="1" smtClean="0">
                <a:ln>
                  <a:noFill/>
                </a:ln>
                <a:solidFill>
                  <a:schemeClr val="tx2"/>
                </a:solidFill>
                <a:effectLst/>
                <a:uLnTx/>
                <a:uFillTx/>
                <a:latin typeface="微软雅黑" panose="020B0503020204020204" pitchFamily="34" charset="-122"/>
                <a:ea typeface="微软雅黑" panose="020B0503020204020204" pitchFamily="34" charset="-122"/>
                <a:cs typeface="+mn-cs"/>
              </a:rPr>
              <a:t>Gans</a:t>
            </a:r>
            <a:r>
              <a:rPr kumimoji="0" lang="zh-CN" altLang="en-US" sz="2800" b="1" i="0" u="none" strike="noStrike" kern="120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cs typeface="+mn-cs"/>
              </a:rPr>
              <a:t>网络架构核心  </a:t>
            </a:r>
            <a:r>
              <a:rPr lang="en-US" altLang="zh-CN" sz="2800" b="1" dirty="0" smtClean="0">
                <a:solidFill>
                  <a:schemeClr val="tx2"/>
                </a:solidFill>
                <a:latin typeface="微软雅黑" panose="020B0503020204020204" pitchFamily="34" charset="-122"/>
                <a:ea typeface="微软雅黑" panose="020B0503020204020204" pitchFamily="34" charset="-122"/>
              </a:rPr>
              <a:t>V</a:t>
            </a:r>
            <a:r>
              <a:rPr kumimoji="0" lang="en-US" altLang="zh-CN" sz="2800" b="1" i="0" u="none" strike="noStrike" kern="1200" cap="none" spc="0" normalizeH="0" baseline="0" noProof="0" dirty="0" err="1" smtClean="0">
                <a:ln>
                  <a:noFill/>
                </a:ln>
                <a:solidFill>
                  <a:schemeClr val="tx2"/>
                </a:solidFill>
                <a:effectLst/>
                <a:uLnTx/>
                <a:uFillTx/>
                <a:latin typeface="微软雅黑" panose="020B0503020204020204" pitchFamily="34" charset="-122"/>
                <a:ea typeface="微软雅黑" panose="020B0503020204020204" pitchFamily="34" charset="-122"/>
                <a:cs typeface="+mn-cs"/>
              </a:rPr>
              <a:t>anilla-gans</a:t>
            </a:r>
            <a:endParaRPr kumimoji="0" lang="en-US" altLang="zh-CN" sz="28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生成式对抗神经网络</a:t>
            </a:r>
            <a:r>
              <a:rPr lang="en-US" altLang="zh-CN" dirty="0">
                <a:sym typeface="+mn-ea"/>
              </a:rPr>
              <a:t>GAN</a:t>
            </a:r>
            <a:r>
              <a:rPr lang="en-US" altLang="zh-CN" dirty="0"/>
              <a:t>-</a:t>
            </a:r>
            <a:r>
              <a:rPr lang="zh-CN" altLang="en-US" dirty="0"/>
              <a:t>结构</a:t>
            </a:r>
            <a:endParaRPr lang="zh-CN" altLang="en-US" dirty="0"/>
          </a:p>
        </p:txBody>
      </p:sp>
      <p:pic>
        <p:nvPicPr>
          <p:cNvPr id="5126" name="Picture 6" descr="http://static.leiphone.com/uploads/new/article/740_740/201703/58de000998821.png?imageMogr2/format/jpg/quality/9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48840" y="1341562"/>
            <a:ext cx="7048500" cy="4800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403985"/>
            <a:ext cx="11178540" cy="4861560"/>
          </a:xfrm>
        </p:spPr>
        <p:txBody>
          <a:bodyPr>
            <a:normAutofit fontScale="87500" lnSpcReduction="20000"/>
          </a:bodyPr>
          <a:lstStyle/>
          <a:p>
            <a:pPr>
              <a:lnSpc>
                <a:spcPct val="150000"/>
              </a:lnSpc>
            </a:pPr>
            <a:r>
              <a:rPr dirty="0"/>
              <a:t>传统的生成模型，一般都采用数据的似然性来作为优化的目标，但</a:t>
            </a:r>
            <a:r>
              <a:rPr b="1" dirty="0"/>
              <a:t>GAN创新性地使用了另外一种优化目标</a:t>
            </a:r>
            <a:r>
              <a:rPr dirty="0"/>
              <a:t>。</a:t>
            </a:r>
            <a:endParaRPr dirty="0"/>
          </a:p>
          <a:p>
            <a:pPr>
              <a:lnSpc>
                <a:spcPct val="150000"/>
              </a:lnSpc>
            </a:pPr>
            <a:r>
              <a:rPr dirty="0"/>
              <a:t>首先，它引入了一个判别模型（常用的有支持向量机和多层神经网络）。</a:t>
            </a:r>
            <a:endParaRPr dirty="0"/>
          </a:p>
          <a:p>
            <a:pPr>
              <a:lnSpc>
                <a:spcPct val="150000"/>
              </a:lnSpc>
            </a:pPr>
            <a:r>
              <a:rPr dirty="0"/>
              <a:t>其次，它的优化过程就是在寻找生成模型和判别模型之间的一个纳什均衡。</a:t>
            </a:r>
            <a:endParaRPr dirty="0"/>
          </a:p>
          <a:p>
            <a:pPr>
              <a:lnSpc>
                <a:spcPct val="150000"/>
              </a:lnSpc>
            </a:pPr>
            <a:r>
              <a:rPr sz="2800" dirty="0"/>
              <a:t>GAN所建立的一个学习框架，</a:t>
            </a:r>
            <a:r>
              <a:rPr sz="2800" b="1" dirty="0"/>
              <a:t>实际上就是生成模型和判别模型之间的一个模仿游戏</a:t>
            </a:r>
            <a:r>
              <a:rPr sz="2800" dirty="0"/>
              <a:t>。生成模型的目的，就是要尽量去模仿、建模和学习真实数据的分布规律；而判别模型则是要判别自己所得到的一个输入数据，究竟是来自于真实的数据分布还是来自于一个生成模型。通过这两个内部模型之间不断的竞争，从而提高两个模型的生成能力和判别能力。</a:t>
            </a:r>
            <a:endParaRPr sz="2800" dirty="0"/>
          </a:p>
        </p:txBody>
      </p:sp>
      <p:sp>
        <p:nvSpPr>
          <p:cNvPr id="3" name="标题 2"/>
          <p:cNvSpPr>
            <a:spLocks noGrp="1"/>
          </p:cNvSpPr>
          <p:nvPr>
            <p:ph type="title"/>
          </p:nvPr>
        </p:nvSpPr>
        <p:spPr/>
        <p:txBody>
          <a:bodyPr>
            <a:normAutofit/>
          </a:bodyPr>
          <a:lstStyle/>
          <a:p>
            <a:r>
              <a:rPr lang="zh-CN" altLang="en-US" dirty="0"/>
              <a:t>怎么定义损失</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014730"/>
            <a:ext cx="11178540" cy="5250815"/>
          </a:xfrm>
          <a:ln w="12700">
            <a:noFill/>
            <a:tailEnd type="arrow"/>
          </a:ln>
        </p:spPr>
        <p:style>
          <a:lnRef idx="1">
            <a:schemeClr val="accent1"/>
          </a:lnRef>
          <a:fillRef idx="0">
            <a:schemeClr val="accent1"/>
          </a:fillRef>
          <a:effectRef idx="0">
            <a:schemeClr val="accent1"/>
          </a:effectRef>
          <a:fontRef idx="minor">
            <a:schemeClr val="tx1"/>
          </a:fontRef>
        </p:style>
        <p:txBody>
          <a:bodyPr>
            <a:normAutofit/>
          </a:bodyPr>
          <a:lstStyle/>
          <a:p>
            <a:pPr>
              <a:lnSpc>
                <a:spcPct val="150000"/>
              </a:lnSpc>
            </a:pPr>
            <a:r>
              <a:rPr lang="zh-CN" altLang="en-US" sz="2400" dirty="0"/>
              <a:t>假设我们现在的数据集是手写体数字的数据集</a:t>
            </a:r>
            <a:r>
              <a:rPr lang="en-US" altLang="zh-CN" sz="2400" dirty="0" err="1"/>
              <a:t>minst</a:t>
            </a:r>
            <a:r>
              <a:rPr lang="zh-CN" altLang="en-US" sz="2400" dirty="0"/>
              <a:t>。 </a:t>
            </a:r>
            <a:br>
              <a:rPr lang="zh-CN" altLang="en-US" sz="2400" dirty="0"/>
            </a:br>
            <a:r>
              <a:rPr lang="zh-CN" altLang="en-US" sz="2400" dirty="0"/>
              <a:t>初始化生成模型</a:t>
            </a:r>
            <a:r>
              <a:rPr lang="en-US" altLang="zh-CN" sz="2400" dirty="0"/>
              <a:t>G</a:t>
            </a:r>
            <a:r>
              <a:rPr lang="zh-CN" altLang="en-US" sz="2400" dirty="0"/>
              <a:t>、判别模型</a:t>
            </a:r>
            <a:r>
              <a:rPr lang="en-US" altLang="zh-CN" sz="2400" dirty="0"/>
              <a:t>D</a:t>
            </a:r>
            <a:r>
              <a:rPr lang="zh-CN" altLang="en-US" sz="2400" dirty="0"/>
              <a:t>（假设生成模型是一个简单的</a:t>
            </a:r>
            <a:r>
              <a:rPr lang="en-US" altLang="zh-CN" sz="2400" dirty="0"/>
              <a:t>RBF</a:t>
            </a:r>
            <a:r>
              <a:rPr lang="zh-CN" altLang="en-US" sz="2400" dirty="0"/>
              <a:t>，判别模型是一个简单的全连接网络，后面连接一层</a:t>
            </a:r>
            <a:r>
              <a:rPr lang="en-US" altLang="zh-CN" sz="2400" dirty="0" err="1"/>
              <a:t>softmax</a:t>
            </a:r>
            <a:r>
              <a:rPr lang="zh-CN" altLang="en-US" sz="2400" dirty="0"/>
              <a:t>）这些都是假设，对抗网络的生成模型和判别模型没有任何限制。 </a:t>
            </a:r>
            <a:endParaRPr lang="zh-CN" altLang="en-US" sz="2400" dirty="0">
              <a:sym typeface="+mn-ea"/>
            </a:endParaRPr>
          </a:p>
        </p:txBody>
      </p:sp>
      <p:sp>
        <p:nvSpPr>
          <p:cNvPr id="3" name="标题 2"/>
          <p:cNvSpPr>
            <a:spLocks noGrp="1"/>
          </p:cNvSpPr>
          <p:nvPr>
            <p:ph type="title"/>
          </p:nvPr>
        </p:nvSpPr>
        <p:spPr/>
        <p:txBody>
          <a:bodyPr/>
          <a:lstStyle/>
          <a:p>
            <a:r>
              <a:rPr lang="zh-CN" altLang="en-US" dirty="0"/>
              <a:t>详细实现过程</a:t>
            </a:r>
            <a:endParaRPr lang="en-US" altLang="zh-CN" dirty="0"/>
          </a:p>
        </p:txBody>
      </p:sp>
      <p:pic>
        <p:nvPicPr>
          <p:cNvPr id="2" name="图片 1" descr="12345567"/>
          <p:cNvPicPr>
            <a:picLocks noChangeAspect="1"/>
          </p:cNvPicPr>
          <p:nvPr/>
        </p:nvPicPr>
        <p:blipFill>
          <a:blip r:embed="rId1" cstate="print"/>
          <a:stretch>
            <a:fillRect/>
          </a:stretch>
        </p:blipFill>
        <p:spPr>
          <a:xfrm>
            <a:off x="2176145" y="3594100"/>
            <a:ext cx="7611745" cy="26714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014730"/>
            <a:ext cx="11178540" cy="5250815"/>
          </a:xfrm>
          <a:ln w="12700">
            <a:noFill/>
            <a:tailEnd type="arrow"/>
          </a:ln>
        </p:spPr>
        <p:style>
          <a:lnRef idx="1">
            <a:schemeClr val="accent1"/>
          </a:lnRef>
          <a:fillRef idx="0">
            <a:schemeClr val="accent1"/>
          </a:fillRef>
          <a:effectRef idx="0">
            <a:schemeClr val="accent1"/>
          </a:effectRef>
          <a:fontRef idx="minor">
            <a:schemeClr val="tx1"/>
          </a:fontRef>
        </p:style>
        <p:txBody>
          <a:bodyPr>
            <a:normAutofit lnSpcReduction="10000"/>
          </a:bodyPr>
          <a:lstStyle/>
          <a:p>
            <a:pPr>
              <a:lnSpc>
                <a:spcPct val="150000"/>
              </a:lnSpc>
            </a:pPr>
            <a:r>
              <a:rPr lang="zh-CN" altLang="en-US" dirty="0"/>
              <a:t>假设有一种概率分布</a:t>
            </a:r>
            <a:r>
              <a:rPr lang="en-US" altLang="zh-CN" dirty="0"/>
              <a:t>M</a:t>
            </a:r>
            <a:r>
              <a:rPr lang="zh-CN" altLang="en-US" dirty="0"/>
              <a:t>，它相对于我们是一个黑盒子。为了了解这个黑盒子中的东西是什么，我们构建了两个东西</a:t>
            </a:r>
            <a:r>
              <a:rPr lang="en-US" altLang="zh-CN" dirty="0"/>
              <a:t>G</a:t>
            </a:r>
            <a:r>
              <a:rPr lang="zh-CN" altLang="en-US" dirty="0"/>
              <a:t>和</a:t>
            </a:r>
            <a:r>
              <a:rPr lang="en-US" altLang="zh-CN" dirty="0"/>
              <a:t>D</a:t>
            </a:r>
            <a:r>
              <a:rPr lang="zh-CN" altLang="en-US" dirty="0"/>
              <a:t>，</a:t>
            </a:r>
            <a:r>
              <a:rPr lang="en-US" altLang="zh-CN" dirty="0"/>
              <a:t>G</a:t>
            </a:r>
            <a:r>
              <a:rPr lang="zh-CN" altLang="en-US" dirty="0"/>
              <a:t>是另一种我们完全知道的概率分布，</a:t>
            </a:r>
            <a:r>
              <a:rPr lang="en-US" altLang="zh-CN" dirty="0"/>
              <a:t>D</a:t>
            </a:r>
            <a:r>
              <a:rPr lang="zh-CN" altLang="en-US" dirty="0"/>
              <a:t>用来区分一个事件是由黑盒子中那个不知道的东西产生的还是由我们自己设的</a:t>
            </a:r>
            <a:r>
              <a:rPr lang="en-US" altLang="zh-CN" dirty="0"/>
              <a:t>G</a:t>
            </a:r>
            <a:r>
              <a:rPr lang="zh-CN" altLang="en-US" dirty="0"/>
              <a:t>产生的。</a:t>
            </a:r>
            <a:endParaRPr lang="en-US" altLang="zh-CN" dirty="0"/>
          </a:p>
          <a:p>
            <a:r>
              <a:rPr lang="zh-CN" altLang="en-US" sz="2400" dirty="0"/>
              <a:t>不断的调整</a:t>
            </a:r>
            <a:r>
              <a:rPr lang="en-US" altLang="zh-CN" sz="2400" dirty="0"/>
              <a:t>G</a:t>
            </a:r>
            <a:r>
              <a:rPr lang="zh-CN" altLang="en-US" sz="2400" dirty="0"/>
              <a:t>和</a:t>
            </a:r>
            <a:r>
              <a:rPr lang="en-US" altLang="zh-CN" sz="2400" dirty="0"/>
              <a:t>D</a:t>
            </a:r>
            <a:r>
              <a:rPr lang="zh-CN" altLang="en-US" sz="2400" dirty="0"/>
              <a:t>，直到</a:t>
            </a:r>
            <a:r>
              <a:rPr lang="en-US" altLang="zh-CN" sz="2400" dirty="0"/>
              <a:t>D</a:t>
            </a:r>
            <a:r>
              <a:rPr lang="zh-CN" altLang="en-US" sz="2400" dirty="0"/>
              <a:t>不能把事件区分出来为止。在调整过程中，需要：</a:t>
            </a:r>
            <a:endParaRPr lang="zh-CN" altLang="en-US" sz="2400" dirty="0"/>
          </a:p>
          <a:p>
            <a:r>
              <a:rPr lang="zh-CN" altLang="en-US" sz="2400" dirty="0"/>
              <a:t>优化</a:t>
            </a:r>
            <a:r>
              <a:rPr lang="en-US" altLang="zh-CN" sz="2400" dirty="0"/>
              <a:t>G</a:t>
            </a:r>
            <a:r>
              <a:rPr lang="zh-CN" altLang="en-US" sz="2400" dirty="0"/>
              <a:t>，使它尽可能的让</a:t>
            </a:r>
            <a:r>
              <a:rPr lang="en-US" altLang="zh-CN" sz="2400" dirty="0"/>
              <a:t>D</a:t>
            </a:r>
            <a:r>
              <a:rPr lang="zh-CN" altLang="en-US" sz="2400" dirty="0"/>
              <a:t>混淆。</a:t>
            </a:r>
            <a:endParaRPr lang="zh-CN" altLang="en-US" sz="2400" dirty="0"/>
          </a:p>
          <a:p>
            <a:r>
              <a:rPr lang="zh-CN" altLang="en-US" sz="2400" dirty="0"/>
              <a:t>优化</a:t>
            </a:r>
            <a:r>
              <a:rPr lang="en-US" altLang="zh-CN" sz="2400" dirty="0"/>
              <a:t>D</a:t>
            </a:r>
            <a:r>
              <a:rPr lang="zh-CN" altLang="en-US" sz="2400" dirty="0"/>
              <a:t>，使它尽可能的能区分出假冒的东西。</a:t>
            </a:r>
            <a:endParaRPr lang="zh-CN" altLang="en-US" sz="2400" dirty="0"/>
          </a:p>
          <a:p>
            <a:r>
              <a:rPr lang="zh-CN" altLang="en-US" sz="2400" dirty="0"/>
              <a:t>当</a:t>
            </a:r>
            <a:r>
              <a:rPr lang="en-US" altLang="zh-CN" sz="2400" dirty="0"/>
              <a:t>D</a:t>
            </a:r>
            <a:r>
              <a:rPr lang="zh-CN" altLang="en-US" sz="2400" dirty="0"/>
              <a:t>无法区分出事件的来源的时候，可以认为，</a:t>
            </a:r>
            <a:r>
              <a:rPr lang="en-US" altLang="zh-CN" sz="2400" dirty="0"/>
              <a:t>G</a:t>
            </a:r>
            <a:r>
              <a:rPr lang="zh-CN" altLang="en-US" sz="2400" dirty="0"/>
              <a:t>和</a:t>
            </a:r>
            <a:r>
              <a:rPr lang="en-US" altLang="zh-CN" sz="2400" dirty="0"/>
              <a:t>M</a:t>
            </a:r>
            <a:r>
              <a:rPr lang="zh-CN" altLang="en-US" sz="2400" dirty="0"/>
              <a:t>是一样的。从而，我们就了解到了黑盒子中的东西。</a:t>
            </a:r>
            <a:endParaRPr lang="zh-CN" altLang="en-US" sz="2400" dirty="0"/>
          </a:p>
          <a:p>
            <a:pPr marL="0" indent="0">
              <a:lnSpc>
                <a:spcPct val="150000"/>
              </a:lnSpc>
              <a:buNone/>
            </a:pPr>
            <a:endParaRPr lang="zh-CN" altLang="en-US" sz="2400" dirty="0">
              <a:sym typeface="+mn-ea"/>
            </a:endParaRPr>
          </a:p>
        </p:txBody>
      </p:sp>
      <p:sp>
        <p:nvSpPr>
          <p:cNvPr id="3" name="标题 2"/>
          <p:cNvSpPr>
            <a:spLocks noGrp="1"/>
          </p:cNvSpPr>
          <p:nvPr>
            <p:ph type="title"/>
          </p:nvPr>
        </p:nvSpPr>
        <p:spPr/>
        <p:txBody>
          <a:bodyPr/>
          <a:lstStyle/>
          <a:p>
            <a:pPr>
              <a:lnSpc>
                <a:spcPct val="150000"/>
              </a:lnSpc>
            </a:pPr>
            <a:r>
              <a:rPr lang="zh-CN" altLang="en-US" dirty="0"/>
              <a:t>例子与训练</a:t>
            </a:r>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a:bodyPr>
          <a:lstStyle/>
          <a:p>
            <a:pPr>
              <a:lnSpc>
                <a:spcPct val="150000"/>
              </a:lnSpc>
            </a:pPr>
            <a:r>
              <a:rPr lang="zh-CN" altLang="en-US" sz="2400" dirty="0"/>
              <a:t>课上课下“九字”真言</a:t>
            </a:r>
            <a:endParaRPr lang="en-US" altLang="zh-CN" sz="2400" dirty="0"/>
          </a:p>
          <a:p>
            <a:pPr lvl="1">
              <a:lnSpc>
                <a:spcPct val="150000"/>
              </a:lnSpc>
            </a:pPr>
            <a:r>
              <a:rPr lang="zh-CN" altLang="en-US" sz="2000" dirty="0"/>
              <a:t>认真听，善摘录，勤思考</a:t>
            </a:r>
            <a:endParaRPr lang="en-US" altLang="zh-CN" sz="2000" dirty="0"/>
          </a:p>
          <a:p>
            <a:pPr lvl="1">
              <a:lnSpc>
                <a:spcPct val="150000"/>
              </a:lnSpc>
            </a:pPr>
            <a:r>
              <a:rPr lang="zh-CN" altLang="en-US" sz="2000" b="1" dirty="0">
                <a:solidFill>
                  <a:srgbClr val="FF0000"/>
                </a:solidFill>
              </a:rPr>
              <a:t>多温故，乐实践</a:t>
            </a:r>
            <a:r>
              <a:rPr lang="zh-CN" altLang="en-US" sz="2000" dirty="0"/>
              <a:t>，再发散</a:t>
            </a:r>
            <a:endParaRPr lang="en-US" altLang="zh-CN" sz="2000" dirty="0"/>
          </a:p>
          <a:p>
            <a:pPr>
              <a:lnSpc>
                <a:spcPct val="150000"/>
              </a:lnSpc>
            </a:pPr>
            <a:r>
              <a:rPr lang="zh-CN" altLang="en-US" sz="2400" dirty="0"/>
              <a:t>四不原则</a:t>
            </a:r>
            <a:endParaRPr lang="en-US" altLang="zh-CN" sz="2400" dirty="0"/>
          </a:p>
          <a:p>
            <a:pPr lvl="1">
              <a:lnSpc>
                <a:spcPct val="150000"/>
              </a:lnSpc>
            </a:pPr>
            <a:r>
              <a:rPr lang="zh-CN" altLang="en-US" sz="2000" dirty="0">
                <a:solidFill>
                  <a:srgbClr val="FF0000"/>
                </a:solidFill>
              </a:rPr>
              <a:t>不懒散惰性，不迟到早退</a:t>
            </a:r>
            <a:endParaRPr lang="en-US" altLang="zh-CN" sz="2000" dirty="0">
              <a:solidFill>
                <a:srgbClr val="FF0000"/>
              </a:solidFill>
            </a:endParaRPr>
          </a:p>
          <a:p>
            <a:pPr lvl="1">
              <a:lnSpc>
                <a:spcPct val="150000"/>
              </a:lnSpc>
            </a:pPr>
            <a:r>
              <a:rPr lang="zh-CN" altLang="en-US" sz="2000" dirty="0">
                <a:solidFill>
                  <a:srgbClr val="FF0000"/>
                </a:solidFill>
              </a:rPr>
              <a:t>不请假旷课，不拖延作业</a:t>
            </a:r>
            <a:endParaRPr lang="en-US" altLang="zh-CN" sz="2000" dirty="0">
              <a:solidFill>
                <a:srgbClr val="FF0000"/>
              </a:solidFill>
            </a:endParaRPr>
          </a:p>
          <a:p>
            <a:pPr>
              <a:lnSpc>
                <a:spcPct val="150000"/>
              </a:lnSpc>
            </a:pPr>
            <a:r>
              <a:rPr lang="zh-CN" altLang="en-US" sz="2400" dirty="0"/>
              <a:t>一点注意事项</a:t>
            </a:r>
            <a:endParaRPr lang="en-US" altLang="zh-CN" sz="2400" dirty="0"/>
          </a:p>
          <a:p>
            <a:pPr lvl="1">
              <a:lnSpc>
                <a:spcPct val="150000"/>
              </a:lnSpc>
            </a:pPr>
            <a:r>
              <a:rPr lang="zh-CN" altLang="en-US" sz="2000" dirty="0"/>
              <a:t>违反“四不原则”，不包就业和推荐就业</a:t>
            </a:r>
            <a:endParaRPr lang="en-US" altLang="zh-CN" sz="2000" dirty="0"/>
          </a:p>
        </p:txBody>
      </p:sp>
      <p:sp>
        <p:nvSpPr>
          <p:cNvPr id="3" name="标题 2"/>
          <p:cNvSpPr>
            <a:spLocks noGrp="1"/>
          </p:cNvSpPr>
          <p:nvPr>
            <p:ph type="title"/>
          </p:nvPr>
        </p:nvSpPr>
        <p:spPr/>
        <p:txBody>
          <a:bodyPr/>
          <a:lstStyle/>
          <a:p>
            <a:r>
              <a:rPr lang="zh-CN" altLang="en-US" dirty="0"/>
              <a:t>课程要求</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1198662" y="117426"/>
            <a:ext cx="5628369" cy="524911"/>
          </a:xfrm>
          <a:prstGeom prst="rect">
            <a:avLst/>
          </a:prstGeom>
        </p:spPr>
        <p:txBody>
          <a:bodyPr>
            <a:normAutofit fontScale="85000" lnSpcReduction="10000"/>
          </a:bodyPr>
          <a:lstStyle/>
          <a:p>
            <a:pPr algn="l">
              <a:lnSpc>
                <a:spcPct val="110000"/>
              </a:lnSpc>
              <a:buNone/>
            </a:pPr>
            <a:r>
              <a:rPr lang="zh-CN" altLang="en-US" b="1" dirty="0">
                <a:latin typeface="微软雅黑" panose="020B0503020204020204" pitchFamily="34" charset="-122"/>
                <a:ea typeface="微软雅黑" panose="020B0503020204020204" pitchFamily="34" charset="-122"/>
              </a:rPr>
              <a:t>三</a:t>
            </a:r>
            <a:r>
              <a:rPr lang="en-US" altLang="zh-CN" b="1" dirty="0">
                <a:latin typeface="微软雅黑" panose="020B0503020204020204" pitchFamily="34" charset="-122"/>
                <a:ea typeface="微软雅黑" panose="020B0503020204020204" pitchFamily="34" charset="-122"/>
              </a:rPr>
              <a:t>   </a:t>
            </a:r>
            <a:r>
              <a:rPr lang="en-US" altLang="zh-CN" b="1" dirty="0" err="1">
                <a:latin typeface="微软雅黑" panose="020B0503020204020204" pitchFamily="34" charset="-122"/>
                <a:ea typeface="微软雅黑" panose="020B0503020204020204" pitchFamily="34" charset="-122"/>
              </a:rPr>
              <a:t>Gans</a:t>
            </a:r>
            <a:r>
              <a:rPr lang="zh-CN" altLang="en-US" b="1" dirty="0">
                <a:latin typeface="微软雅黑" panose="020B0503020204020204" pitchFamily="34" charset="-122"/>
                <a:ea typeface="微软雅黑" panose="020B0503020204020204" pitchFamily="34" charset="-122"/>
              </a:rPr>
              <a:t>网络架构核心  </a:t>
            </a:r>
            <a:r>
              <a:rPr lang="en-US" altLang="zh-CN" b="1" dirty="0">
                <a:latin typeface="微软雅黑" panose="020B0503020204020204" pitchFamily="34" charset="-122"/>
                <a:ea typeface="微软雅黑" panose="020B0503020204020204" pitchFamily="34" charset="-122"/>
              </a:rPr>
              <a:t>vanilla-</a:t>
            </a:r>
            <a:r>
              <a:rPr lang="en-US" altLang="zh-CN" b="1" dirty="0" err="1">
                <a:latin typeface="微软雅黑" panose="020B0503020204020204" pitchFamily="34" charset="-122"/>
                <a:ea typeface="微软雅黑" panose="020B0503020204020204" pitchFamily="34" charset="-122"/>
              </a:rPr>
              <a:t>gans</a:t>
            </a:r>
            <a:endParaRPr lang="en-US" altLang="zh-CN" b="1" dirty="0">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3290723" y="1777220"/>
          <a:ext cx="4063471" cy="3675905"/>
        </p:xfrm>
        <a:graphic>
          <a:graphicData uri="http://schemas.openxmlformats.org/drawingml/2006/table">
            <a:tbl>
              <a:tblPr firstRow="1" bandRow="1">
                <a:tableStyleId>{5C22544A-7EE6-4342-B048-85BDC9FD1C3A}</a:tableStyleId>
              </a:tblPr>
              <a:tblGrid>
                <a:gridCol w="4063471"/>
              </a:tblGrid>
              <a:tr h="735181">
                <a:tc>
                  <a:txBody>
                    <a:bodyPr/>
                    <a:lstStyle/>
                    <a:p>
                      <a:pPr algn="ctr"/>
                      <a:r>
                        <a:rPr lang="en-US" altLang="zh-CN" sz="3200" b="1" dirty="0" err="1">
                          <a:solidFill>
                            <a:schemeClr val="tx2"/>
                          </a:solidFill>
                          <a:latin typeface="微软雅黑" panose="020B0503020204020204" pitchFamily="34" charset="-122"/>
                          <a:ea typeface="微软雅黑" panose="020B0503020204020204" pitchFamily="34" charset="-122"/>
                        </a:rPr>
                        <a:t>Matual+sigmoid</a:t>
                      </a:r>
                      <a:endParaRPr lang="zh-CN" altLang="en-US" sz="3200" b="1" dirty="0">
                        <a:solidFill>
                          <a:schemeClr val="tx2"/>
                        </a:solidFill>
                        <a:latin typeface="微软雅黑" panose="020B0503020204020204" pitchFamily="34" charset="-122"/>
                        <a:ea typeface="微软雅黑" panose="020B0503020204020204" pitchFamily="34" charset="-122"/>
                      </a:endParaRPr>
                    </a:p>
                  </a:txBody>
                  <a:tcPr marL="91428" marR="91428" marT="45731" marB="45731">
                    <a:noFill/>
                  </a:tcPr>
                </a:tc>
              </a:tr>
              <a:tr h="735181">
                <a:tc>
                  <a:txBody>
                    <a:bodyPr/>
                    <a:lstStyle/>
                    <a:p>
                      <a:pPr algn="ctr"/>
                      <a:r>
                        <a:rPr lang="en-US" altLang="zh-CN" sz="3200" b="1" dirty="0" err="1">
                          <a:solidFill>
                            <a:schemeClr val="tx2"/>
                          </a:solidFill>
                          <a:latin typeface="微软雅黑" panose="020B0503020204020204" pitchFamily="34" charset="-122"/>
                          <a:ea typeface="微软雅黑" panose="020B0503020204020204" pitchFamily="34" charset="-122"/>
                        </a:rPr>
                        <a:t>Matual+Lrelu</a:t>
                      </a:r>
                      <a:endParaRPr lang="zh-CN" altLang="en-US" sz="3200" b="1" dirty="0">
                        <a:solidFill>
                          <a:schemeClr val="tx2"/>
                        </a:solidFill>
                        <a:latin typeface="微软雅黑" panose="020B0503020204020204" pitchFamily="34" charset="-122"/>
                        <a:ea typeface="微软雅黑" panose="020B0503020204020204" pitchFamily="34" charset="-122"/>
                      </a:endParaRPr>
                    </a:p>
                  </a:txBody>
                  <a:tcPr marL="91428" marR="91428" marT="45731" marB="45731">
                    <a:noFill/>
                  </a:tcPr>
                </a:tc>
              </a:tr>
              <a:tr h="735181">
                <a:tc>
                  <a:txBody>
                    <a:bodyPr/>
                    <a:lstStyle/>
                    <a:p>
                      <a:pPr algn="ctr"/>
                      <a:r>
                        <a:rPr lang="en-US" altLang="zh-CN" sz="3200" b="1" dirty="0" err="1">
                          <a:solidFill>
                            <a:schemeClr val="tx2"/>
                          </a:solidFill>
                          <a:latin typeface="微软雅黑" panose="020B0503020204020204" pitchFamily="34" charset="-122"/>
                          <a:ea typeface="微软雅黑" panose="020B0503020204020204" pitchFamily="34" charset="-122"/>
                        </a:rPr>
                        <a:t>Matual+tanh</a:t>
                      </a:r>
                      <a:endParaRPr lang="zh-CN" altLang="en-US" sz="3200" b="1" dirty="0">
                        <a:solidFill>
                          <a:schemeClr val="tx2"/>
                        </a:solidFill>
                        <a:latin typeface="微软雅黑" panose="020B0503020204020204" pitchFamily="34" charset="-122"/>
                        <a:ea typeface="微软雅黑" panose="020B0503020204020204" pitchFamily="34" charset="-122"/>
                      </a:endParaRPr>
                    </a:p>
                  </a:txBody>
                  <a:tcPr marL="91428" marR="91428" marT="45731" marB="45731">
                    <a:noFill/>
                  </a:tcPr>
                </a:tc>
              </a:tr>
              <a:tr h="735181">
                <a:tc>
                  <a:txBody>
                    <a:bodyPr/>
                    <a:lstStyle/>
                    <a:p>
                      <a:pPr algn="ctr"/>
                      <a:r>
                        <a:rPr lang="en-US" altLang="zh-CN" sz="3200" b="1" dirty="0" err="1">
                          <a:solidFill>
                            <a:schemeClr val="tx2"/>
                          </a:solidFill>
                          <a:latin typeface="微软雅黑" panose="020B0503020204020204" pitchFamily="34" charset="-122"/>
                          <a:ea typeface="微软雅黑" panose="020B0503020204020204" pitchFamily="34" charset="-122"/>
                        </a:rPr>
                        <a:t>Matual+Lrelu</a:t>
                      </a:r>
                      <a:endParaRPr lang="zh-CN" altLang="en-US" sz="3200" b="1" dirty="0">
                        <a:solidFill>
                          <a:schemeClr val="tx2"/>
                        </a:solidFill>
                        <a:latin typeface="微软雅黑" panose="020B0503020204020204" pitchFamily="34" charset="-122"/>
                        <a:ea typeface="微软雅黑" panose="020B0503020204020204" pitchFamily="34" charset="-122"/>
                      </a:endParaRPr>
                    </a:p>
                  </a:txBody>
                  <a:tcPr marL="91428" marR="91428" marT="45731" marB="45731">
                    <a:noFill/>
                  </a:tcPr>
                </a:tc>
              </a:tr>
              <a:tr h="735181">
                <a:tc>
                  <a:txBody>
                    <a:bodyPr/>
                    <a:lstStyle/>
                    <a:p>
                      <a:pPr algn="ctr"/>
                      <a:r>
                        <a:rPr lang="en-US" altLang="zh-CN" sz="3200" b="1" dirty="0">
                          <a:solidFill>
                            <a:schemeClr val="tx2"/>
                          </a:solidFill>
                          <a:latin typeface="微软雅黑" panose="020B0503020204020204" pitchFamily="34" charset="-122"/>
                          <a:ea typeface="微软雅黑" panose="020B0503020204020204" pitchFamily="34" charset="-122"/>
                        </a:rPr>
                        <a:t>Z-noise</a:t>
                      </a:r>
                      <a:endParaRPr lang="zh-CN" altLang="en-US" sz="3200" b="1" dirty="0">
                        <a:solidFill>
                          <a:schemeClr val="tx2"/>
                        </a:solidFill>
                        <a:latin typeface="微软雅黑" panose="020B0503020204020204" pitchFamily="34" charset="-122"/>
                        <a:ea typeface="微软雅黑" panose="020B0503020204020204" pitchFamily="34" charset="-122"/>
                      </a:endParaRPr>
                    </a:p>
                  </a:txBody>
                  <a:tcPr marL="91428" marR="91428" marT="45731" marB="45731">
                    <a:noFill/>
                  </a:tcPr>
                </a:tc>
              </a:tr>
            </a:tbl>
          </a:graphicData>
        </a:graphic>
      </p:graphicFrame>
      <p:sp>
        <p:nvSpPr>
          <p:cNvPr id="4" name="左大括号 3"/>
          <p:cNvSpPr/>
          <p:nvPr/>
        </p:nvSpPr>
        <p:spPr>
          <a:xfrm>
            <a:off x="2696196" y="1952633"/>
            <a:ext cx="690376" cy="942610"/>
          </a:xfrm>
          <a:prstGeom prst="leftBrace">
            <a:avLst/>
          </a:prstGeom>
          <a:noFill/>
          <a:ln w="317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左大括号 5"/>
          <p:cNvSpPr/>
          <p:nvPr/>
        </p:nvSpPr>
        <p:spPr>
          <a:xfrm>
            <a:off x="2745953" y="3222137"/>
            <a:ext cx="690376" cy="2026768"/>
          </a:xfrm>
          <a:prstGeom prst="leftBrace">
            <a:avLst/>
          </a:prstGeom>
          <a:noFill/>
          <a:ln w="317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副标题 2"/>
          <p:cNvSpPr txBox="1"/>
          <p:nvPr/>
        </p:nvSpPr>
        <p:spPr>
          <a:xfrm>
            <a:off x="1111859" y="4029196"/>
            <a:ext cx="1408988" cy="788122"/>
          </a:xfrm>
          <a:prstGeom prst="rect">
            <a:avLst/>
          </a:prstGeom>
        </p:spPr>
        <p:txBody>
          <a:bodyPr>
            <a:normAutofit fontScale="5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sz="4000" dirty="0">
                <a:latin typeface="微软雅黑" panose="020B0503020204020204" pitchFamily="34" charset="-122"/>
                <a:ea typeface="微软雅黑" panose="020B0503020204020204" pitchFamily="34" charset="-122"/>
              </a:rPr>
              <a:t>生成器</a:t>
            </a:r>
            <a:r>
              <a:rPr lang="en-US" altLang="zh-CN" sz="4000" dirty="0">
                <a:latin typeface="微软雅黑" panose="020B0503020204020204" pitchFamily="34" charset="-122"/>
                <a:ea typeface="微软雅黑" panose="020B0503020204020204" pitchFamily="34" charset="-122"/>
              </a:rPr>
              <a:t>-G</a:t>
            </a:r>
            <a:endParaRPr lang="en-US" altLang="zh-CN" sz="4000" dirty="0">
              <a:latin typeface="微软雅黑" panose="020B0503020204020204" pitchFamily="34" charset="-122"/>
              <a:ea typeface="微软雅黑" panose="020B0503020204020204" pitchFamily="34" charset="-122"/>
            </a:endParaRPr>
          </a:p>
        </p:txBody>
      </p:sp>
      <p:sp>
        <p:nvSpPr>
          <p:cNvPr id="8" name="副标题 2"/>
          <p:cNvSpPr txBox="1"/>
          <p:nvPr/>
        </p:nvSpPr>
        <p:spPr>
          <a:xfrm>
            <a:off x="1111518" y="2217483"/>
            <a:ext cx="1408988" cy="788122"/>
          </a:xfrm>
          <a:prstGeom prst="rect">
            <a:avLst/>
          </a:prstGeom>
        </p:spPr>
        <p:txBody>
          <a:bodyPr>
            <a:normAutofit fontScale="5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sz="4000" dirty="0">
                <a:latin typeface="微软雅黑" panose="020B0503020204020204" pitchFamily="34" charset="-122"/>
                <a:ea typeface="微软雅黑" panose="020B0503020204020204" pitchFamily="34" charset="-122"/>
              </a:rPr>
              <a:t>辨识器</a:t>
            </a:r>
            <a:r>
              <a:rPr lang="en-US" altLang="zh-CN" sz="4000" dirty="0">
                <a:latin typeface="微软雅黑" panose="020B0503020204020204" pitchFamily="34" charset="-122"/>
                <a:ea typeface="微软雅黑" panose="020B0503020204020204" pitchFamily="34" charset="-122"/>
              </a:rPr>
              <a:t>-D</a:t>
            </a:r>
            <a:endParaRPr lang="en-US" altLang="zh-CN" sz="4000" dirty="0">
              <a:latin typeface="微软雅黑" panose="020B0503020204020204" pitchFamily="34" charset="-122"/>
              <a:ea typeface="微软雅黑" panose="020B0503020204020204" pitchFamily="34" charset="-122"/>
            </a:endParaRPr>
          </a:p>
        </p:txBody>
      </p:sp>
      <p:sp>
        <p:nvSpPr>
          <p:cNvPr id="9" name="副标题 2"/>
          <p:cNvSpPr txBox="1"/>
          <p:nvPr/>
        </p:nvSpPr>
        <p:spPr>
          <a:xfrm>
            <a:off x="1610125" y="5824561"/>
            <a:ext cx="8467466" cy="845344"/>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sz="2000" b="1" dirty="0">
                <a:latin typeface="微软雅黑" panose="020B0503020204020204" pitchFamily="34" charset="-122"/>
                <a:ea typeface="微软雅黑" panose="020B0503020204020204" pitchFamily="34" charset="-122"/>
              </a:rPr>
              <a:t>思考题：</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、为什么用</a:t>
            </a:r>
            <a:r>
              <a:rPr lang="en-US" altLang="zh-CN" sz="2000" dirty="0" err="1">
                <a:latin typeface="微软雅黑" panose="020B0503020204020204" pitchFamily="34" charset="-122"/>
                <a:ea typeface="微软雅黑" panose="020B0503020204020204" pitchFamily="34" charset="-122"/>
              </a:rPr>
              <a:t>lrelu</a:t>
            </a:r>
            <a:r>
              <a:rPr lang="zh-CN" altLang="en-US" sz="2000" dirty="0">
                <a:latin typeface="微软雅黑" panose="020B0503020204020204" pitchFamily="34" charset="-122"/>
                <a:ea typeface="微软雅黑" panose="020B0503020204020204" pitchFamily="34" charset="-122"/>
              </a:rPr>
              <a:t>，而不用</a:t>
            </a:r>
            <a:r>
              <a:rPr lang="en-US" altLang="zh-CN" sz="2000" dirty="0" err="1">
                <a:latin typeface="微软雅黑" panose="020B0503020204020204" pitchFamily="34" charset="-122"/>
                <a:ea typeface="微软雅黑" panose="020B0503020204020204" pitchFamily="34" charset="-122"/>
              </a:rPr>
              <a:t>relu</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、辨识器读入</a:t>
            </a:r>
            <a:r>
              <a:rPr lang="en-US" altLang="zh-CN" sz="2000" dirty="0">
                <a:latin typeface="微软雅黑" panose="020B0503020204020204" pitchFamily="34" charset="-122"/>
                <a:ea typeface="微软雅黑" panose="020B0503020204020204" pitchFamily="34" charset="-122"/>
              </a:rPr>
              <a:t>real image</a:t>
            </a:r>
            <a:r>
              <a:rPr lang="zh-CN" altLang="en-US" sz="2000" dirty="0">
                <a:latin typeface="微软雅黑" panose="020B0503020204020204" pitchFamily="34" charset="-122"/>
                <a:ea typeface="微软雅黑" panose="020B0503020204020204" pitchFamily="34" charset="-122"/>
              </a:rPr>
              <a:t>需要将值缩放到</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区间？</a:t>
            </a:r>
            <a:endParaRPr lang="en-US" altLang="zh-CN" sz="2000" dirty="0">
              <a:latin typeface="微软雅黑" panose="020B0503020204020204" pitchFamily="34" charset="-122"/>
              <a:ea typeface="微软雅黑" panose="020B0503020204020204" pitchFamily="34" charset="-122"/>
            </a:endParaRPr>
          </a:p>
        </p:txBody>
      </p:sp>
      <p:sp>
        <p:nvSpPr>
          <p:cNvPr id="10" name="副标题 2"/>
          <p:cNvSpPr txBox="1"/>
          <p:nvPr/>
        </p:nvSpPr>
        <p:spPr>
          <a:xfrm>
            <a:off x="7719940" y="4029528"/>
            <a:ext cx="3430518" cy="61079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altLang="zh-CN" dirty="0" err="1">
                <a:latin typeface="微软雅黑" panose="020B0503020204020204" pitchFamily="34" charset="-122"/>
                <a:ea typeface="微软雅黑" panose="020B0503020204020204" pitchFamily="34" charset="-122"/>
              </a:rPr>
              <a:t>Lrelu:Leaky</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relu</a:t>
            </a:r>
            <a:endParaRPr lang="en-US" altLang="zh-CN" dirty="0">
              <a:latin typeface="微软雅黑" panose="020B0503020204020204" pitchFamily="34" charset="-122"/>
              <a:ea typeface="微软雅黑" panose="020B0503020204020204" pitchFamily="34" charset="-122"/>
            </a:endParaRPr>
          </a:p>
        </p:txBody>
      </p:sp>
      <p:sp>
        <p:nvSpPr>
          <p:cNvPr id="11" name="副标题 2"/>
          <p:cNvSpPr txBox="1"/>
          <p:nvPr/>
        </p:nvSpPr>
        <p:spPr>
          <a:xfrm>
            <a:off x="7676740" y="1777215"/>
            <a:ext cx="3671655" cy="53422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dirty="0">
                <a:latin typeface="微软雅黑" panose="020B0503020204020204" pitchFamily="34" charset="-122"/>
                <a:ea typeface="微软雅黑" panose="020B0503020204020204" pitchFamily="34" charset="-122"/>
              </a:rPr>
              <a:t>最终激活函数为</a:t>
            </a:r>
            <a:r>
              <a:rPr lang="en-US" altLang="zh-CN" dirty="0">
                <a:latin typeface="微软雅黑" panose="020B0503020204020204" pitchFamily="34" charset="-122"/>
                <a:ea typeface="微软雅黑" panose="020B0503020204020204" pitchFamily="34" charset="-122"/>
              </a:rPr>
              <a:t>sigmoid</a:t>
            </a:r>
            <a:endParaRPr lang="en-US" altLang="zh-CN" dirty="0">
              <a:latin typeface="微软雅黑" panose="020B0503020204020204" pitchFamily="34" charset="-122"/>
              <a:ea typeface="微软雅黑" panose="020B0503020204020204" pitchFamily="34" charset="-122"/>
            </a:endParaRPr>
          </a:p>
        </p:txBody>
      </p:sp>
      <p:sp>
        <p:nvSpPr>
          <p:cNvPr id="12" name="副标题 2"/>
          <p:cNvSpPr txBox="1"/>
          <p:nvPr/>
        </p:nvSpPr>
        <p:spPr>
          <a:xfrm>
            <a:off x="7719939" y="3309772"/>
            <a:ext cx="4193990" cy="610799"/>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tanh</a:t>
            </a:r>
            <a:r>
              <a:rPr lang="zh-CN" altLang="en-US" dirty="0">
                <a:latin typeface="微软雅黑" panose="020B0503020204020204" pitchFamily="34" charset="-122"/>
                <a:ea typeface="微软雅黑" panose="020B0503020204020204" pitchFamily="34" charset="-122"/>
              </a:rPr>
              <a:t>将输出值介于</a:t>
            </a:r>
            <a:r>
              <a:rPr lang="en-US" altLang="zh-CN" dirty="0">
                <a:latin typeface="微软雅黑" panose="020B0503020204020204" pitchFamily="34" charset="-122"/>
                <a:ea typeface="微软雅黑" panose="020B0503020204020204" pitchFamily="34" charset="-122"/>
              </a:rPr>
              <a:t>(-1,1)</a:t>
            </a:r>
            <a:endParaRPr lang="en-US" altLang="zh-CN" dirty="0">
              <a:latin typeface="微软雅黑" panose="020B0503020204020204" pitchFamily="34" charset="-122"/>
              <a:ea typeface="微软雅黑" panose="020B0503020204020204" pitchFamily="34" charset="-122"/>
            </a:endParaRPr>
          </a:p>
        </p:txBody>
      </p:sp>
      <p:sp>
        <p:nvSpPr>
          <p:cNvPr id="13" name="矩形 12"/>
          <p:cNvSpPr/>
          <p:nvPr/>
        </p:nvSpPr>
        <p:spPr>
          <a:xfrm>
            <a:off x="7825864" y="2575863"/>
            <a:ext cx="1873055" cy="482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Real image</a:t>
            </a:r>
            <a:endParaRPr lang="zh-CN" altLang="en-US" sz="2400" dirty="0">
              <a:solidFill>
                <a:schemeClr val="tx1"/>
              </a:solidFill>
            </a:endParaRPr>
          </a:p>
        </p:txBody>
      </p:sp>
      <p:sp>
        <p:nvSpPr>
          <p:cNvPr id="14" name="右箭头 11"/>
          <p:cNvSpPr/>
          <p:nvPr/>
        </p:nvSpPr>
        <p:spPr>
          <a:xfrm rot="10800000">
            <a:off x="6930388" y="2612429"/>
            <a:ext cx="746352" cy="41997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07346" y="3839406"/>
            <a:ext cx="2099717" cy="529145"/>
          </a:xfrm>
          <a:prstGeom prst="roundRect">
            <a:avLst/>
          </a:prstGeom>
          <a:solidFill>
            <a:schemeClr val="accent1"/>
          </a:solidFill>
          <a:ln w="12700">
            <a:miter lim="400000"/>
          </a:ln>
        </p:spPr>
        <p:txBody>
          <a:bodyPr lIns="22860" tIns="22860" rIns="22860" bIns="22860" rtlCol="0" anchor="ctr"/>
          <a:lstStyle/>
          <a:p>
            <a:pPr algn="ctr" defTabSz="457200"/>
            <a:r>
              <a:rPr lang="en-US" altLang="zh-CN" sz="2400" b="1" dirty="0" err="1">
                <a:solidFill>
                  <a:srgbClr val="FFFF00"/>
                </a:solidFill>
                <a:latin typeface="微软雅黑" panose="020B0503020204020204" pitchFamily="34" charset="-122"/>
                <a:ea typeface="微软雅黑" panose="020B0503020204020204" pitchFamily="34" charset="-122"/>
                <a:cs typeface="Gill Sans"/>
                <a:sym typeface="Gill Sans"/>
              </a:rPr>
              <a:t>D_loss_real</a:t>
            </a:r>
            <a:endParaRPr lang="zh-CN" altLang="en-US" sz="2400" b="1" dirty="0">
              <a:solidFill>
                <a:srgbClr val="FFFF00"/>
              </a:solidFill>
              <a:latin typeface="微软雅黑" panose="020B0503020204020204" pitchFamily="34" charset="-122"/>
              <a:ea typeface="微软雅黑" panose="020B0503020204020204" pitchFamily="34" charset="-122"/>
              <a:cs typeface="Gill Sans"/>
              <a:sym typeface="Gill Sans"/>
            </a:endParaRPr>
          </a:p>
        </p:txBody>
      </p:sp>
      <p:sp>
        <p:nvSpPr>
          <p:cNvPr id="8" name="文本框 7"/>
          <p:cNvSpPr txBox="1"/>
          <p:nvPr/>
        </p:nvSpPr>
        <p:spPr>
          <a:xfrm>
            <a:off x="364728" y="4486747"/>
            <a:ext cx="2798871" cy="1816302"/>
          </a:xfrm>
          <a:prstGeom prst="rect">
            <a:avLst/>
          </a:prstGeom>
          <a:noFill/>
        </p:spPr>
        <p:txBody>
          <a:bodyPr wrap="square" rtlCol="0">
            <a:spAutoFit/>
          </a:bodyPr>
          <a:lstStyle>
            <a:defPPr>
              <a:defRPr lang="zh-CN"/>
            </a:defPPr>
            <a:lvl1pPr>
              <a:defRPr sz="2000"/>
            </a:lvl1pPr>
          </a:lstStyle>
          <a:p>
            <a:r>
              <a:rPr lang="en-US" altLang="zh-CN" sz="1600" dirty="0" err="1">
                <a:latin typeface="微软雅黑" panose="020B0503020204020204" pitchFamily="34" charset="-122"/>
                <a:ea typeface="微软雅黑" panose="020B0503020204020204" pitchFamily="34" charset="-122"/>
              </a:rPr>
              <a:t>D_Loss_real</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tf.nn.sigmoid_cross_entropy</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logits,labels</a:t>
            </a:r>
            <a:r>
              <a:rPr lang="en-US" altLang="zh-CN" sz="1600" dirty="0">
                <a:solidFill>
                  <a:srgbClr val="FF0000"/>
                </a:solidFill>
                <a:latin typeface="微软雅黑" panose="020B0503020204020204" pitchFamily="34" charset="-122"/>
                <a:ea typeface="微软雅黑" panose="020B0503020204020204" pitchFamily="34" charset="-122"/>
              </a:rPr>
              <a:t>*(1-smooth))  </a:t>
            </a:r>
            <a:endParaRPr lang="en-US" altLang="zh-CN" sz="1600" dirty="0">
              <a:solidFill>
                <a:srgbClr val="FF0000"/>
              </a:solidFill>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在计算</a:t>
            </a:r>
            <a:r>
              <a:rPr lang="en-US" altLang="zh-CN" sz="1600" dirty="0" err="1">
                <a:latin typeface="微软雅黑" panose="020B0503020204020204" pitchFamily="34" charset="-122"/>
                <a:ea typeface="微软雅黑" panose="020B0503020204020204" pitchFamily="34" charset="-122"/>
              </a:rPr>
              <a:t>d_loss_real</a:t>
            </a:r>
            <a:r>
              <a:rPr lang="zh-CN" altLang="en-US" sz="1600" dirty="0">
                <a:latin typeface="微软雅黑" panose="020B0503020204020204" pitchFamily="34" charset="-122"/>
                <a:ea typeface="微软雅黑" panose="020B0503020204020204" pitchFamily="34" charset="-122"/>
              </a:rPr>
              <a:t>时候需要，令</a:t>
            </a:r>
            <a:r>
              <a:rPr lang="en-US" altLang="zh-CN" sz="1600" dirty="0">
                <a:latin typeface="微软雅黑" panose="020B0503020204020204" pitchFamily="34" charset="-122"/>
                <a:ea typeface="微软雅黑" panose="020B0503020204020204" pitchFamily="34" charset="-122"/>
              </a:rPr>
              <a:t>smooth=0.1,</a:t>
            </a:r>
            <a:r>
              <a:rPr lang="zh-CN" altLang="en-US" sz="1600" dirty="0">
                <a:latin typeface="微软雅黑" panose="020B0503020204020204" pitchFamily="34" charset="-122"/>
                <a:ea typeface="微软雅黑" panose="020B0503020204020204" pitchFamily="34" charset="-122"/>
              </a:rPr>
              <a:t>即</a:t>
            </a:r>
            <a:r>
              <a:rPr lang="en-US" altLang="zh-CN" sz="1600" dirty="0">
                <a:latin typeface="微软雅黑" panose="020B0503020204020204" pitchFamily="34" charset="-122"/>
                <a:ea typeface="微软雅黑" panose="020B0503020204020204" pitchFamily="34" charset="-122"/>
              </a:rPr>
              <a:t>1-smooth=0.9(tricks)</a:t>
            </a:r>
            <a:r>
              <a:rPr lang="zh-CN" altLang="en-US" sz="1600" dirty="0">
                <a:latin typeface="微软雅黑" panose="020B0503020204020204" pitchFamily="34" charset="-122"/>
                <a:ea typeface="微软雅黑" panose="020B0503020204020204" pitchFamily="34" charset="-122"/>
              </a:rPr>
              <a:t>，防止</a:t>
            </a:r>
            <a:r>
              <a:rPr lang="en-US" altLang="zh-CN" sz="1600" dirty="0">
                <a:latin typeface="微软雅黑" panose="020B0503020204020204" pitchFamily="34" charset="-122"/>
                <a:ea typeface="微软雅黑" panose="020B0503020204020204" pitchFamily="34" charset="-122"/>
              </a:rPr>
              <a:t>D</a:t>
            </a:r>
            <a:r>
              <a:rPr lang="zh-CN" altLang="en-US" sz="1600" dirty="0">
                <a:latin typeface="微软雅黑" panose="020B0503020204020204" pitchFamily="34" charset="-122"/>
                <a:ea typeface="微软雅黑" panose="020B0503020204020204" pitchFamily="34" charset="-122"/>
              </a:rPr>
              <a:t>网络过强，有助于模型收敛。</a:t>
            </a:r>
            <a:endParaRPr lang="en-US" altLang="zh-CN" sz="16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5004981" y="4368550"/>
            <a:ext cx="2446026" cy="1015898"/>
          </a:xfrm>
          <a:prstGeom prst="rect">
            <a:avLst/>
          </a:prstGeom>
          <a:noFill/>
        </p:spPr>
        <p:txBody>
          <a:bodyPr wrap="square" rtlCol="0">
            <a:spAutoFit/>
          </a:bodyPr>
          <a:lstStyle>
            <a:defPPr>
              <a:defRPr lang="zh-CN"/>
            </a:defPPr>
            <a:lvl1pPr>
              <a:defRPr sz="2000"/>
            </a:lvl1pPr>
          </a:lstStyle>
          <a:p>
            <a:r>
              <a:rPr lang="en-US" altLang="zh-CN" dirty="0" err="1">
                <a:latin typeface="微软雅黑" panose="020B0503020204020204" pitchFamily="34" charset="-122"/>
                <a:ea typeface="微软雅黑" panose="020B0503020204020204" pitchFamily="34" charset="-122"/>
              </a:rPr>
              <a:t>D_Loss_fake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tf.nn.sigmoid_cross_entropy</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logits,labels</a:t>
            </a: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p:txBody>
      </p:sp>
      <p:sp>
        <p:nvSpPr>
          <p:cNvPr id="6" name="矩形 5"/>
          <p:cNvSpPr/>
          <p:nvPr/>
        </p:nvSpPr>
        <p:spPr>
          <a:xfrm rot="10800000">
            <a:off x="364727" y="3721206"/>
            <a:ext cx="2798871" cy="2773998"/>
          </a:xfrm>
          <a:prstGeom prst="rect">
            <a:avLst/>
          </a:prstGeom>
          <a:noFill/>
          <a:ln w="85725" cmpd="thinThick">
            <a:solidFill>
              <a:srgbClr val="00B0F0"/>
            </a:solidFill>
            <a:miter lim="400000"/>
          </a:ln>
        </p:spPr>
        <p:txBody>
          <a:bodyPr lIns="22860" tIns="22860" rIns="22860" bIns="22860" rtlCol="0" anchor="ctr"/>
          <a:lstStyle/>
          <a:p>
            <a:pPr algn="ctr" defTabSz="457200"/>
            <a:endParaRPr lang="zh-CN" altLang="en-US" sz="2800">
              <a:latin typeface="Gill Sans"/>
              <a:ea typeface="Gill Sans"/>
              <a:cs typeface="Gill Sans"/>
              <a:sym typeface="Gill Sans"/>
            </a:endParaRPr>
          </a:p>
        </p:txBody>
      </p:sp>
      <p:sp>
        <p:nvSpPr>
          <p:cNvPr id="12" name="矩形 11"/>
          <p:cNvSpPr/>
          <p:nvPr/>
        </p:nvSpPr>
        <p:spPr>
          <a:xfrm rot="10800000">
            <a:off x="4910724" y="3721204"/>
            <a:ext cx="2648586" cy="2123400"/>
          </a:xfrm>
          <a:prstGeom prst="rect">
            <a:avLst/>
          </a:prstGeom>
          <a:noFill/>
          <a:ln w="85725" cmpd="thinThick">
            <a:solidFill>
              <a:srgbClr val="00B0F0"/>
            </a:solidFill>
            <a:miter lim="400000"/>
          </a:ln>
        </p:spPr>
        <p:txBody>
          <a:bodyPr lIns="22860" tIns="22860" rIns="22860" bIns="22860" rtlCol="0" anchor="ctr"/>
          <a:lstStyle/>
          <a:p>
            <a:pPr algn="ctr" defTabSz="457200"/>
            <a:endParaRPr lang="zh-CN" altLang="en-US" sz="2800">
              <a:latin typeface="Gill Sans"/>
              <a:ea typeface="Gill Sans"/>
              <a:cs typeface="Gill Sans"/>
              <a:sym typeface="Gill Sans"/>
            </a:endParaRPr>
          </a:p>
        </p:txBody>
      </p:sp>
      <p:cxnSp>
        <p:nvCxnSpPr>
          <p:cNvPr id="13" name="肘形连接符 12"/>
          <p:cNvCxnSpPr>
            <a:stCxn id="6" idx="2"/>
            <a:endCxn id="19" idx="0"/>
          </p:cNvCxnSpPr>
          <p:nvPr/>
        </p:nvCxnSpPr>
        <p:spPr>
          <a:xfrm rot="5400000" flipH="1" flipV="1">
            <a:off x="2452290" y="2225496"/>
            <a:ext cx="807581" cy="2183838"/>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2" idx="2"/>
            <a:endCxn id="19" idx="0"/>
          </p:cNvCxnSpPr>
          <p:nvPr/>
        </p:nvCxnSpPr>
        <p:spPr>
          <a:xfrm rot="16200000" flipV="1">
            <a:off x="4687719" y="2173906"/>
            <a:ext cx="807580" cy="2287017"/>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rot="10800000">
            <a:off x="2631655" y="1983887"/>
            <a:ext cx="2632690" cy="929738"/>
          </a:xfrm>
          <a:prstGeom prst="rect">
            <a:avLst/>
          </a:prstGeom>
          <a:noFill/>
          <a:ln w="85725" cmpd="thinThick">
            <a:solidFill>
              <a:srgbClr val="FF0000"/>
            </a:solidFill>
            <a:miter lim="400000"/>
          </a:ln>
        </p:spPr>
        <p:txBody>
          <a:bodyPr lIns="22860" tIns="22860" rIns="22860" bIns="22860" rtlCol="0" anchor="ctr"/>
          <a:lstStyle/>
          <a:p>
            <a:pPr algn="ctr" defTabSz="457200"/>
            <a:endParaRPr lang="zh-CN" altLang="en-US" sz="2800">
              <a:latin typeface="Gill Sans"/>
              <a:ea typeface="Gill Sans"/>
              <a:cs typeface="Gill Sans"/>
              <a:sym typeface="Gill Sans"/>
            </a:endParaRPr>
          </a:p>
        </p:txBody>
      </p:sp>
      <p:sp>
        <p:nvSpPr>
          <p:cNvPr id="35" name="文本框 34"/>
          <p:cNvSpPr txBox="1"/>
          <p:nvPr/>
        </p:nvSpPr>
        <p:spPr>
          <a:xfrm>
            <a:off x="2631654" y="1990515"/>
            <a:ext cx="2587425" cy="831189"/>
          </a:xfrm>
          <a:prstGeom prst="rect">
            <a:avLst/>
          </a:prstGeom>
          <a:noFill/>
        </p:spPr>
        <p:txBody>
          <a:bodyPr wrap="square" rtlCol="0">
            <a:spAutoFit/>
          </a:bodyPr>
          <a:lstStyle/>
          <a:p>
            <a:pPr algn="ctr"/>
            <a:r>
              <a:rPr lang="en-US" altLang="zh-CN" sz="2000" b="1" dirty="0" err="1"/>
              <a:t>D_loss</a:t>
            </a:r>
            <a:endParaRPr lang="en-US" altLang="zh-CN" sz="2000" b="1" dirty="0"/>
          </a:p>
          <a:p>
            <a:pPr algn="ctr"/>
            <a:r>
              <a:rPr lang="en-US" altLang="zh-CN" sz="1400" dirty="0" err="1">
                <a:solidFill>
                  <a:srgbClr val="FF0000"/>
                </a:solidFill>
                <a:latin typeface="微软雅黑" panose="020B0503020204020204" pitchFamily="34" charset="-122"/>
                <a:ea typeface="微软雅黑" panose="020B0503020204020204" pitchFamily="34" charset="-122"/>
              </a:rPr>
              <a:t>D_loss</a:t>
            </a:r>
            <a:r>
              <a:rPr lang="en-US" altLang="zh-CN" sz="1400" dirty="0">
                <a:solidFill>
                  <a:srgbClr val="FF0000"/>
                </a:solidFill>
                <a:latin typeface="微软雅黑" panose="020B0503020204020204" pitchFamily="34" charset="-122"/>
                <a:ea typeface="微软雅黑" panose="020B0503020204020204" pitchFamily="34" charset="-122"/>
              </a:rPr>
              <a:t> </a:t>
            </a:r>
            <a:r>
              <a:rPr lang="zh-CN" altLang="en-US" sz="1400" dirty="0">
                <a:solidFill>
                  <a:srgbClr val="FF0000"/>
                </a:solidFill>
                <a:latin typeface="微软雅黑" panose="020B0503020204020204" pitchFamily="34" charset="-122"/>
                <a:ea typeface="微软雅黑" panose="020B0503020204020204" pitchFamily="34" charset="-122"/>
              </a:rPr>
              <a:t>中的</a:t>
            </a:r>
            <a:r>
              <a:rPr lang="en-US" altLang="zh-CN" sz="1400" dirty="0">
                <a:solidFill>
                  <a:srgbClr val="FF0000"/>
                </a:solidFill>
                <a:latin typeface="微软雅黑" panose="020B0503020204020204" pitchFamily="34" charset="-122"/>
                <a:ea typeface="微软雅黑" panose="020B0503020204020204" pitchFamily="34" charset="-122"/>
              </a:rPr>
              <a:t>labels :   1—</a:t>
            </a:r>
            <a:r>
              <a:rPr lang="zh-CN" altLang="en-US" sz="1400" dirty="0">
                <a:solidFill>
                  <a:srgbClr val="FF0000"/>
                </a:solidFill>
                <a:latin typeface="微软雅黑" panose="020B0503020204020204" pitchFamily="34" charset="-122"/>
                <a:ea typeface="微软雅黑" panose="020B0503020204020204" pitchFamily="34" charset="-122"/>
              </a:rPr>
              <a:t>真    </a:t>
            </a:r>
            <a:r>
              <a:rPr lang="en-US" altLang="zh-CN" sz="1400" dirty="0">
                <a:solidFill>
                  <a:srgbClr val="FF0000"/>
                </a:solidFill>
                <a:latin typeface="微软雅黑" panose="020B0503020204020204" pitchFamily="34" charset="-122"/>
                <a:ea typeface="微软雅黑" panose="020B0503020204020204" pitchFamily="34" charset="-122"/>
              </a:rPr>
              <a:t>0—</a:t>
            </a:r>
            <a:r>
              <a:rPr lang="zh-CN" altLang="en-US" sz="1400" dirty="0">
                <a:solidFill>
                  <a:srgbClr val="FF0000"/>
                </a:solidFill>
                <a:latin typeface="微软雅黑" panose="020B0503020204020204" pitchFamily="34" charset="-122"/>
                <a:ea typeface="微软雅黑" panose="020B0503020204020204" pitchFamily="34" charset="-122"/>
              </a:rPr>
              <a:t>假</a:t>
            </a:r>
            <a:r>
              <a:rPr lang="en-US" altLang="zh-CN" sz="1400" dirty="0">
                <a:solidFill>
                  <a:srgbClr val="FF0000"/>
                </a:solidFill>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生成的</a:t>
            </a:r>
            <a:r>
              <a:rPr lang="en-US" altLang="zh-CN" sz="1400" dirty="0">
                <a:solidFill>
                  <a:srgbClr val="FF0000"/>
                </a:solidFill>
                <a:latin typeface="微软雅黑" panose="020B0503020204020204" pitchFamily="34" charset="-122"/>
                <a:ea typeface="微软雅黑" panose="020B0503020204020204" pitchFamily="34" charset="-122"/>
              </a:rPr>
              <a:t>)</a:t>
            </a:r>
            <a:endParaRPr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38" name="副标题 2"/>
          <p:cNvSpPr txBox="1"/>
          <p:nvPr/>
        </p:nvSpPr>
        <p:spPr>
          <a:xfrm>
            <a:off x="478582" y="117426"/>
            <a:ext cx="5628369" cy="524911"/>
          </a:xfrm>
          <a:prstGeom prst="rect">
            <a:avLst/>
          </a:prstGeom>
        </p:spPr>
        <p:txBody>
          <a:bodyP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kumimoji="0" lang="zh-CN" altLang="en-US" sz="3600" b="1" i="0" u="none" strike="noStrike" kern="1200" cap="none" spc="0" normalizeH="0" baseline="0" noProof="1" dirty="0">
                <a:solidFill>
                  <a:schemeClr val="bg1">
                    <a:lumMod val="50000"/>
                  </a:schemeClr>
                </a:solidFill>
                <a:latin typeface="微软雅黑" panose="020B0503020204020204" pitchFamily="34" charset="-122"/>
                <a:ea typeface="微软雅黑" panose="020B0503020204020204" pitchFamily="34" charset="-122"/>
                <a:cs typeface="+mn-cs"/>
                <a:sym typeface="+mn-ea"/>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dirty="0">
                <a:solidFill>
                  <a:schemeClr val="tx1"/>
                </a:solidFill>
                <a:latin typeface="微软雅黑" panose="020B0503020204020204" pitchFamily="34" charset="-122"/>
                <a:ea typeface="微软雅黑" panose="020B0503020204020204" pitchFamily="34" charset="-122"/>
              </a:rPr>
              <a:t>三   </a:t>
            </a:r>
            <a:r>
              <a:rPr lang="en-US" altLang="zh-CN" dirty="0" err="1">
                <a:solidFill>
                  <a:schemeClr val="tx1"/>
                </a:solidFill>
                <a:latin typeface="微软雅黑" panose="020B0503020204020204" pitchFamily="34" charset="-122"/>
                <a:ea typeface="微软雅黑" panose="020B0503020204020204" pitchFamily="34" charset="-122"/>
              </a:rPr>
              <a:t>Gans</a:t>
            </a:r>
            <a:r>
              <a:rPr lang="zh-CN" altLang="en-US" dirty="0">
                <a:solidFill>
                  <a:schemeClr val="tx1"/>
                </a:solidFill>
                <a:latin typeface="微软雅黑" panose="020B0503020204020204" pitchFamily="34" charset="-122"/>
                <a:ea typeface="微软雅黑" panose="020B0503020204020204" pitchFamily="34" charset="-122"/>
              </a:rPr>
              <a:t>网络架构核心  </a:t>
            </a:r>
            <a:r>
              <a:rPr lang="en-US" altLang="zh-CN" dirty="0">
                <a:solidFill>
                  <a:schemeClr val="tx1"/>
                </a:solidFill>
                <a:latin typeface="微软雅黑" panose="020B0503020204020204" pitchFamily="34" charset="-122"/>
                <a:ea typeface="微软雅黑" panose="020B0503020204020204" pitchFamily="34" charset="-122"/>
              </a:rPr>
              <a:t>vanilla-</a:t>
            </a:r>
            <a:r>
              <a:rPr lang="en-US" altLang="zh-CN" dirty="0" err="1">
                <a:solidFill>
                  <a:schemeClr val="tx1"/>
                </a:solidFill>
                <a:latin typeface="微软雅黑" panose="020B0503020204020204" pitchFamily="34" charset="-122"/>
                <a:ea typeface="微软雅黑" panose="020B0503020204020204" pitchFamily="34" charset="-122"/>
              </a:rPr>
              <a:t>gans</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39" name="圆角矩形 3"/>
          <p:cNvSpPr/>
          <p:nvPr/>
        </p:nvSpPr>
        <p:spPr>
          <a:xfrm>
            <a:off x="5185159" y="3839405"/>
            <a:ext cx="2099717" cy="529145"/>
          </a:xfrm>
          <a:prstGeom prst="roundRect">
            <a:avLst/>
          </a:prstGeom>
          <a:solidFill>
            <a:schemeClr val="accent1"/>
          </a:solidFill>
          <a:ln w="12700">
            <a:miter lim="400000"/>
          </a:ln>
        </p:spPr>
        <p:txBody>
          <a:bodyPr lIns="22860" tIns="22860" rIns="22860" bIns="22860" rtlCol="0" anchor="ctr"/>
          <a:lstStyle/>
          <a:p>
            <a:pPr algn="ctr" defTabSz="457200"/>
            <a:r>
              <a:rPr lang="en-US" altLang="zh-CN" sz="2400" b="1" dirty="0" err="1">
                <a:solidFill>
                  <a:srgbClr val="FFFF00"/>
                </a:solidFill>
                <a:latin typeface="微软雅黑" panose="020B0503020204020204" pitchFamily="34" charset="-122"/>
                <a:ea typeface="微软雅黑" panose="020B0503020204020204" pitchFamily="34" charset="-122"/>
                <a:cs typeface="Gill Sans"/>
                <a:sym typeface="Gill Sans"/>
              </a:rPr>
              <a:t>D_loss_fake</a:t>
            </a:r>
            <a:endParaRPr lang="zh-CN" altLang="en-US" sz="2400" b="1" dirty="0">
              <a:solidFill>
                <a:srgbClr val="FFFF00"/>
              </a:solidFill>
              <a:latin typeface="微软雅黑" panose="020B0503020204020204" pitchFamily="34" charset="-122"/>
              <a:ea typeface="微软雅黑" panose="020B0503020204020204" pitchFamily="34" charset="-122"/>
              <a:cs typeface="Gill Sans"/>
              <a:sym typeface="Gill Sans"/>
            </a:endParaRPr>
          </a:p>
        </p:txBody>
      </p:sp>
      <p:sp>
        <p:nvSpPr>
          <p:cNvPr id="47" name="文本框 46"/>
          <p:cNvSpPr txBox="1"/>
          <p:nvPr/>
        </p:nvSpPr>
        <p:spPr>
          <a:xfrm>
            <a:off x="8522032" y="4674665"/>
            <a:ext cx="2446026" cy="1015898"/>
          </a:xfrm>
          <a:prstGeom prst="rect">
            <a:avLst/>
          </a:prstGeom>
          <a:noFill/>
        </p:spPr>
        <p:txBody>
          <a:bodyPr wrap="square" rtlCol="0">
            <a:spAutoFit/>
          </a:bodyPr>
          <a:lstStyle>
            <a:defPPr>
              <a:defRPr lang="zh-CN"/>
            </a:defPPr>
            <a:lvl1pPr>
              <a:defRPr sz="2000"/>
            </a:lvl1pPr>
          </a:lstStyle>
          <a:p>
            <a:r>
              <a:rPr lang="en-US" altLang="zh-CN" dirty="0" err="1">
                <a:latin typeface="微软雅黑" panose="020B0503020204020204" pitchFamily="34" charset="-122"/>
                <a:ea typeface="微软雅黑" panose="020B0503020204020204" pitchFamily="34" charset="-122"/>
              </a:rPr>
              <a:t>G_Loss</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tf.nn.sigmoid_cross_entropy</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logits,labels</a:t>
            </a: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p:txBody>
      </p:sp>
      <p:sp>
        <p:nvSpPr>
          <p:cNvPr id="49" name="矩形 48"/>
          <p:cNvSpPr/>
          <p:nvPr/>
        </p:nvSpPr>
        <p:spPr>
          <a:xfrm rot="10800000">
            <a:off x="8368504" y="3721204"/>
            <a:ext cx="2648586" cy="2123400"/>
          </a:xfrm>
          <a:prstGeom prst="rect">
            <a:avLst/>
          </a:prstGeom>
          <a:noFill/>
          <a:ln w="85725" cmpd="thinThick">
            <a:solidFill>
              <a:srgbClr val="00B0F0"/>
            </a:solidFill>
            <a:miter lim="400000"/>
          </a:ln>
        </p:spPr>
        <p:txBody>
          <a:bodyPr lIns="22860" tIns="22860" rIns="22860" bIns="22860" rtlCol="0" anchor="ctr"/>
          <a:lstStyle/>
          <a:p>
            <a:pPr algn="ctr" defTabSz="457200"/>
            <a:endParaRPr lang="zh-CN" altLang="en-US" sz="2800">
              <a:latin typeface="Gill Sans"/>
              <a:ea typeface="Gill Sans"/>
              <a:cs typeface="Gill Sans"/>
              <a:sym typeface="Gill Sans"/>
            </a:endParaRPr>
          </a:p>
        </p:txBody>
      </p:sp>
      <p:cxnSp>
        <p:nvCxnSpPr>
          <p:cNvPr id="51" name="肘形连接符 14"/>
          <p:cNvCxnSpPr>
            <a:stCxn id="49" idx="2"/>
            <a:endCxn id="52" idx="0"/>
          </p:cNvCxnSpPr>
          <p:nvPr/>
        </p:nvCxnSpPr>
        <p:spPr>
          <a:xfrm rot="16200000" flipV="1">
            <a:off x="9266944" y="3295352"/>
            <a:ext cx="850228" cy="1478"/>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rot="10800000">
            <a:off x="8374974" y="1941239"/>
            <a:ext cx="2632690" cy="929738"/>
          </a:xfrm>
          <a:prstGeom prst="rect">
            <a:avLst/>
          </a:prstGeom>
          <a:noFill/>
          <a:ln w="85725" cmpd="thinThick">
            <a:solidFill>
              <a:srgbClr val="FF0000"/>
            </a:solidFill>
            <a:miter lim="400000"/>
          </a:ln>
        </p:spPr>
        <p:txBody>
          <a:bodyPr lIns="22860" tIns="22860" rIns="22860" bIns="22860" rtlCol="0" anchor="ctr"/>
          <a:lstStyle/>
          <a:p>
            <a:pPr algn="ctr" defTabSz="457200"/>
            <a:endParaRPr lang="zh-CN" altLang="en-US" sz="2800">
              <a:latin typeface="Gill Sans"/>
              <a:ea typeface="Gill Sans"/>
              <a:cs typeface="Gill Sans"/>
              <a:sym typeface="Gill Sans"/>
            </a:endParaRPr>
          </a:p>
        </p:txBody>
      </p:sp>
      <p:sp>
        <p:nvSpPr>
          <p:cNvPr id="53" name="文本框 52"/>
          <p:cNvSpPr txBox="1"/>
          <p:nvPr/>
        </p:nvSpPr>
        <p:spPr>
          <a:xfrm>
            <a:off x="8368504" y="1949078"/>
            <a:ext cx="2587425" cy="831189"/>
          </a:xfrm>
          <a:prstGeom prst="rect">
            <a:avLst/>
          </a:prstGeom>
          <a:noFill/>
        </p:spPr>
        <p:txBody>
          <a:bodyPr wrap="square" rtlCol="0">
            <a:spAutoFit/>
          </a:bodyPr>
          <a:lstStyle/>
          <a:p>
            <a:pPr algn="ctr"/>
            <a:r>
              <a:rPr lang="en-US" altLang="zh-CN" sz="2000" b="1" dirty="0" err="1"/>
              <a:t>G_loss</a:t>
            </a:r>
            <a:endParaRPr lang="en-US" altLang="zh-CN" sz="2000" b="1" dirty="0"/>
          </a:p>
          <a:p>
            <a:r>
              <a:rPr lang="en-US" altLang="zh-CN" sz="1400" dirty="0" err="1">
                <a:solidFill>
                  <a:srgbClr val="FF0000"/>
                </a:solidFill>
                <a:latin typeface="微软雅黑" panose="020B0503020204020204" pitchFamily="34" charset="-122"/>
                <a:ea typeface="微软雅黑" panose="020B0503020204020204" pitchFamily="34" charset="-122"/>
              </a:rPr>
              <a:t>Flipped_labels</a:t>
            </a:r>
            <a:r>
              <a:rPr lang="zh-CN" altLang="en-US" sz="1400" dirty="0">
                <a:solidFill>
                  <a:srgbClr val="FF0000"/>
                </a:solidFill>
                <a:latin typeface="微软雅黑" panose="020B0503020204020204" pitchFamily="34" charset="-122"/>
                <a:ea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rPr>
              <a:t>0 &gt;- 1     1 -&gt; 0</a:t>
            </a:r>
            <a:endParaRPr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54" name="圆角矩形 3"/>
          <p:cNvSpPr/>
          <p:nvPr/>
        </p:nvSpPr>
        <p:spPr>
          <a:xfrm>
            <a:off x="8641460" y="3904140"/>
            <a:ext cx="2099717" cy="529145"/>
          </a:xfrm>
          <a:prstGeom prst="roundRect">
            <a:avLst/>
          </a:prstGeom>
          <a:solidFill>
            <a:schemeClr val="accent1"/>
          </a:solidFill>
          <a:ln w="12700">
            <a:miter lim="400000"/>
          </a:ln>
        </p:spPr>
        <p:txBody>
          <a:bodyPr lIns="22860" tIns="22860" rIns="22860" bIns="22860" rtlCol="0" anchor="ctr"/>
          <a:lstStyle/>
          <a:p>
            <a:pPr algn="ctr" defTabSz="457200"/>
            <a:r>
              <a:rPr lang="en-US" altLang="zh-CN" sz="2400" b="1" dirty="0" err="1">
                <a:solidFill>
                  <a:srgbClr val="FFFF00"/>
                </a:solidFill>
                <a:latin typeface="微软雅黑" panose="020B0503020204020204" pitchFamily="34" charset="-122"/>
                <a:ea typeface="微软雅黑" panose="020B0503020204020204" pitchFamily="34" charset="-122"/>
                <a:cs typeface="Gill Sans"/>
                <a:sym typeface="Gill Sans"/>
              </a:rPr>
              <a:t>G_loss</a:t>
            </a:r>
            <a:endParaRPr lang="zh-CN" altLang="en-US" sz="2400" b="1" dirty="0">
              <a:solidFill>
                <a:srgbClr val="FFFF00"/>
              </a:solidFill>
              <a:latin typeface="微软雅黑" panose="020B0503020204020204" pitchFamily="34" charset="-122"/>
              <a:ea typeface="微软雅黑" panose="020B0503020204020204" pitchFamily="34" charset="-122"/>
              <a:cs typeface="Gill Sans"/>
              <a:sym typeface="Gill Sans"/>
            </a:endParaRPr>
          </a:p>
        </p:txBody>
      </p:sp>
      <p:sp>
        <p:nvSpPr>
          <p:cNvPr id="62" name="矩形 61"/>
          <p:cNvSpPr/>
          <p:nvPr/>
        </p:nvSpPr>
        <p:spPr>
          <a:xfrm rot="10800000">
            <a:off x="2622229" y="625743"/>
            <a:ext cx="2632690" cy="831191"/>
          </a:xfrm>
          <a:prstGeom prst="rect">
            <a:avLst/>
          </a:prstGeom>
          <a:noFill/>
          <a:ln w="85725" cmpd="thinThick">
            <a:solidFill>
              <a:srgbClr val="FF0000"/>
            </a:solidFill>
            <a:miter lim="400000"/>
          </a:ln>
        </p:spPr>
        <p:txBody>
          <a:bodyPr lIns="22860" tIns="22860" rIns="22860" bIns="22860" rtlCol="0" anchor="ctr"/>
          <a:lstStyle/>
          <a:p>
            <a:pPr algn="ctr" defTabSz="457200"/>
            <a:endParaRPr lang="zh-CN" altLang="en-US" sz="2800">
              <a:latin typeface="Gill Sans"/>
              <a:ea typeface="Gill Sans"/>
              <a:cs typeface="Gill Sans"/>
              <a:sym typeface="Gill Sans"/>
            </a:endParaRPr>
          </a:p>
        </p:txBody>
      </p:sp>
      <p:cxnSp>
        <p:nvCxnSpPr>
          <p:cNvPr id="63" name="肘形连接符 14"/>
          <p:cNvCxnSpPr>
            <a:stCxn id="19" idx="2"/>
            <a:endCxn id="62" idx="0"/>
          </p:cNvCxnSpPr>
          <p:nvPr/>
        </p:nvCxnSpPr>
        <p:spPr>
          <a:xfrm rot="16200000" flipV="1">
            <a:off x="3679811" y="1715697"/>
            <a:ext cx="526953" cy="9426"/>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622229" y="605831"/>
            <a:ext cx="2587425" cy="831189"/>
          </a:xfrm>
          <a:prstGeom prst="rect">
            <a:avLst/>
          </a:prstGeom>
          <a:noFill/>
        </p:spPr>
        <p:txBody>
          <a:bodyPr wrap="square" rtlCol="0">
            <a:spAutoFit/>
          </a:bodyPr>
          <a:lstStyle/>
          <a:p>
            <a:pPr algn="ctr"/>
            <a:r>
              <a:rPr lang="en-US" altLang="zh-CN" sz="2000" b="1" dirty="0" err="1"/>
              <a:t>D_opt</a:t>
            </a:r>
            <a:endParaRPr lang="en-US" altLang="zh-CN" sz="2000" b="1" dirty="0"/>
          </a:p>
          <a:p>
            <a:pPr algn="ctr"/>
            <a:r>
              <a:rPr lang="en-US" altLang="zh-CN" sz="1400" dirty="0" err="1">
                <a:solidFill>
                  <a:schemeClr val="tx1"/>
                </a:solidFill>
                <a:latin typeface="微软雅黑" panose="020B0503020204020204" pitchFamily="34" charset="-122"/>
                <a:ea typeface="微软雅黑" panose="020B0503020204020204" pitchFamily="34" charset="-122"/>
              </a:rPr>
              <a:t>Adamoptimizer.minimize</a:t>
            </a:r>
            <a:r>
              <a:rPr lang="en-US" altLang="zh-CN" sz="1400" dirty="0">
                <a:solidFill>
                  <a:schemeClr val="tx1"/>
                </a:solidFill>
                <a:latin typeface="微软雅黑" panose="020B0503020204020204" pitchFamily="34" charset="-122"/>
                <a:ea typeface="微软雅黑" panose="020B0503020204020204" pitchFamily="34" charset="-122"/>
              </a:rPr>
              <a:t>(</a:t>
            </a:r>
            <a:r>
              <a:rPr lang="en-US" altLang="zh-CN" sz="1400" dirty="0" err="1">
                <a:solidFill>
                  <a:schemeClr val="tx1"/>
                </a:solidFill>
                <a:latin typeface="微软雅黑" panose="020B0503020204020204" pitchFamily="34" charset="-122"/>
                <a:ea typeface="微软雅黑" panose="020B0503020204020204" pitchFamily="34" charset="-122"/>
              </a:rPr>
              <a:t>D_loss</a:t>
            </a:r>
            <a:r>
              <a:rPr lang="en-US" altLang="zh-CN" sz="1400" dirty="0">
                <a:solidFill>
                  <a:schemeClr val="tx1"/>
                </a:solidFill>
                <a:latin typeface="微软雅黑" panose="020B0503020204020204" pitchFamily="34" charset="-122"/>
                <a:ea typeface="微软雅黑" panose="020B0503020204020204" pitchFamily="34" charset="-122"/>
              </a:rPr>
              <a:t>)</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69" name="矩形 68"/>
          <p:cNvSpPr/>
          <p:nvPr/>
        </p:nvSpPr>
        <p:spPr>
          <a:xfrm rot="10800000">
            <a:off x="8352050" y="569725"/>
            <a:ext cx="2632690" cy="831191"/>
          </a:xfrm>
          <a:prstGeom prst="rect">
            <a:avLst/>
          </a:prstGeom>
          <a:noFill/>
          <a:ln w="85725" cmpd="thinThick">
            <a:solidFill>
              <a:srgbClr val="FF0000"/>
            </a:solidFill>
            <a:miter lim="400000"/>
          </a:ln>
        </p:spPr>
        <p:txBody>
          <a:bodyPr lIns="22860" tIns="22860" rIns="22860" bIns="22860" rtlCol="0" anchor="ctr"/>
          <a:lstStyle/>
          <a:p>
            <a:pPr algn="ctr" defTabSz="457200"/>
            <a:endParaRPr lang="zh-CN" altLang="en-US" sz="2800">
              <a:latin typeface="Gill Sans"/>
              <a:ea typeface="Gill Sans"/>
              <a:cs typeface="Gill Sans"/>
              <a:sym typeface="Gill Sans"/>
            </a:endParaRPr>
          </a:p>
        </p:txBody>
      </p:sp>
      <p:sp>
        <p:nvSpPr>
          <p:cNvPr id="70" name="文本框 69"/>
          <p:cNvSpPr txBox="1"/>
          <p:nvPr/>
        </p:nvSpPr>
        <p:spPr>
          <a:xfrm>
            <a:off x="8374974" y="569723"/>
            <a:ext cx="2587425" cy="831189"/>
          </a:xfrm>
          <a:prstGeom prst="rect">
            <a:avLst/>
          </a:prstGeom>
          <a:noFill/>
        </p:spPr>
        <p:txBody>
          <a:bodyPr wrap="square" rtlCol="0">
            <a:spAutoFit/>
          </a:bodyPr>
          <a:lstStyle/>
          <a:p>
            <a:pPr algn="ctr"/>
            <a:r>
              <a:rPr lang="en-US" altLang="zh-CN" sz="2000" b="1" dirty="0" err="1"/>
              <a:t>G_opt</a:t>
            </a:r>
            <a:endParaRPr lang="en-US" altLang="zh-CN" sz="2000" b="1" dirty="0"/>
          </a:p>
          <a:p>
            <a:pPr algn="ctr"/>
            <a:r>
              <a:rPr lang="en-US" altLang="zh-CN" sz="1400" dirty="0" err="1">
                <a:solidFill>
                  <a:schemeClr val="tx1"/>
                </a:solidFill>
                <a:latin typeface="微软雅黑" panose="020B0503020204020204" pitchFamily="34" charset="-122"/>
                <a:ea typeface="微软雅黑" panose="020B0503020204020204" pitchFamily="34" charset="-122"/>
              </a:rPr>
              <a:t>Adamoptimizer.minimize</a:t>
            </a:r>
            <a:r>
              <a:rPr lang="en-US" altLang="zh-CN" sz="1400" dirty="0">
                <a:solidFill>
                  <a:schemeClr val="tx1"/>
                </a:solidFill>
                <a:latin typeface="微软雅黑" panose="020B0503020204020204" pitchFamily="34" charset="-122"/>
                <a:ea typeface="微软雅黑" panose="020B0503020204020204" pitchFamily="34" charset="-122"/>
              </a:rPr>
              <a:t>(</a:t>
            </a:r>
            <a:r>
              <a:rPr lang="en-US" altLang="zh-CN" sz="1400" dirty="0" err="1">
                <a:solidFill>
                  <a:schemeClr val="tx1"/>
                </a:solidFill>
                <a:latin typeface="微软雅黑" panose="020B0503020204020204" pitchFamily="34" charset="-122"/>
                <a:ea typeface="微软雅黑" panose="020B0503020204020204" pitchFamily="34" charset="-122"/>
              </a:rPr>
              <a:t>G_loss</a:t>
            </a:r>
            <a:r>
              <a:rPr lang="en-US" altLang="zh-CN" sz="1400" dirty="0">
                <a:solidFill>
                  <a:schemeClr val="tx1"/>
                </a:solidFill>
                <a:latin typeface="微软雅黑" panose="020B0503020204020204" pitchFamily="34" charset="-122"/>
                <a:ea typeface="微软雅黑" panose="020B0503020204020204" pitchFamily="34" charset="-122"/>
              </a:rPr>
              <a:t>)</a:t>
            </a:r>
            <a:endParaRPr lang="en-US" altLang="zh-CN" sz="1400" dirty="0">
              <a:solidFill>
                <a:schemeClr val="tx1"/>
              </a:solidFill>
              <a:latin typeface="微软雅黑" panose="020B0503020204020204" pitchFamily="34" charset="-122"/>
              <a:ea typeface="微软雅黑" panose="020B0503020204020204" pitchFamily="34" charset="-122"/>
            </a:endParaRPr>
          </a:p>
        </p:txBody>
      </p:sp>
      <p:cxnSp>
        <p:nvCxnSpPr>
          <p:cNvPr id="71" name="肘形连接符 14"/>
          <p:cNvCxnSpPr/>
          <p:nvPr/>
        </p:nvCxnSpPr>
        <p:spPr>
          <a:xfrm rot="16200000" flipV="1">
            <a:off x="9432555" y="1650457"/>
            <a:ext cx="526953" cy="9426"/>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2" name="副标题 2"/>
          <p:cNvSpPr txBox="1"/>
          <p:nvPr/>
        </p:nvSpPr>
        <p:spPr>
          <a:xfrm>
            <a:off x="6825612" y="5995886"/>
            <a:ext cx="5411930" cy="845344"/>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sz="1600" b="1" dirty="0">
                <a:solidFill>
                  <a:schemeClr val="tx2"/>
                </a:solidFill>
                <a:latin typeface="微软雅黑" panose="020B0503020204020204" pitchFamily="34" charset="-122"/>
                <a:ea typeface="微软雅黑" panose="020B0503020204020204" pitchFamily="34" charset="-122"/>
              </a:rPr>
              <a:t>思考题：</a:t>
            </a:r>
            <a:r>
              <a:rPr lang="en-US" altLang="zh-CN" sz="1600" dirty="0" err="1">
                <a:solidFill>
                  <a:schemeClr val="tx2"/>
                </a:solidFill>
                <a:latin typeface="微软雅黑" panose="020B0503020204020204" pitchFamily="34" charset="-122"/>
                <a:ea typeface="微软雅黑" panose="020B0503020204020204" pitchFamily="34" charset="-122"/>
              </a:rPr>
              <a:t>G_loss</a:t>
            </a:r>
            <a:r>
              <a:rPr lang="zh-CN" altLang="en-US" sz="1600" dirty="0">
                <a:solidFill>
                  <a:schemeClr val="tx2"/>
                </a:solidFill>
                <a:latin typeface="微软雅黑" panose="020B0503020204020204" pitchFamily="34" charset="-122"/>
                <a:ea typeface="微软雅黑" panose="020B0503020204020204" pitchFamily="34" charset="-122"/>
              </a:rPr>
              <a:t>损失接近什么值的时候，网络生成的假图片最佳？考虑真假难辨的情况下，假图片的概率是。</a:t>
            </a:r>
            <a:endParaRPr lang="en-US" altLang="zh-CN" sz="16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014730"/>
            <a:ext cx="11178540" cy="5250815"/>
          </a:xfrm>
          <a:ln w="12700">
            <a:noFill/>
            <a:tailEnd type="arrow"/>
          </a:ln>
        </p:spPr>
        <p:style>
          <a:lnRef idx="1">
            <a:schemeClr val="accent1"/>
          </a:lnRef>
          <a:fillRef idx="0">
            <a:schemeClr val="accent1"/>
          </a:fillRef>
          <a:effectRef idx="0">
            <a:schemeClr val="accent1"/>
          </a:effectRef>
          <a:fontRef idx="minor">
            <a:schemeClr val="tx1"/>
          </a:fontRef>
        </p:style>
        <p:txBody>
          <a:bodyPr>
            <a:normAutofit/>
          </a:bodyPr>
          <a:lstStyle/>
          <a:p>
            <a:pPr>
              <a:lnSpc>
                <a:spcPct val="150000"/>
              </a:lnSpc>
            </a:pPr>
            <a:r>
              <a:rPr lang="zh-CN" altLang="en-US" sz="2400" dirty="0">
                <a:sym typeface="+mn-ea"/>
              </a:rPr>
              <a:t>下图是原文给的算法流程，noise 就是随机输入生成模型的值。</a:t>
            </a:r>
            <a:endParaRPr lang="zh-CN" altLang="en-US" sz="2400" dirty="0">
              <a:sym typeface="+mn-ea"/>
            </a:endParaRPr>
          </a:p>
        </p:txBody>
      </p:sp>
      <p:sp>
        <p:nvSpPr>
          <p:cNvPr id="3" name="标题 2"/>
          <p:cNvSpPr>
            <a:spLocks noGrp="1"/>
          </p:cNvSpPr>
          <p:nvPr>
            <p:ph type="title"/>
          </p:nvPr>
        </p:nvSpPr>
        <p:spPr/>
        <p:txBody>
          <a:bodyPr/>
          <a:lstStyle/>
          <a:p>
            <a:r>
              <a:rPr lang="zh-CN" altLang="en-US" dirty="0"/>
              <a:t>算法流程图</a:t>
            </a:r>
            <a:endParaRPr lang="zh-CN" altLang="en-US" dirty="0"/>
          </a:p>
        </p:txBody>
      </p:sp>
      <p:pic>
        <p:nvPicPr>
          <p:cNvPr id="2" name="图片 1"/>
          <p:cNvPicPr>
            <a:picLocks noChangeAspect="1"/>
          </p:cNvPicPr>
          <p:nvPr/>
        </p:nvPicPr>
        <p:blipFill>
          <a:blip r:embed="rId1" cstate="print"/>
          <a:stretch>
            <a:fillRect/>
          </a:stretch>
        </p:blipFill>
        <p:spPr>
          <a:xfrm>
            <a:off x="1844675" y="1599565"/>
            <a:ext cx="7822565" cy="50825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014730"/>
            <a:ext cx="11178540" cy="5250815"/>
          </a:xfrm>
          <a:ln w="12700">
            <a:noFill/>
            <a:tailEnd type="arrow"/>
          </a:ln>
        </p:spPr>
        <p:style>
          <a:lnRef idx="1">
            <a:schemeClr val="accent1"/>
          </a:lnRef>
          <a:fillRef idx="0">
            <a:schemeClr val="accent1"/>
          </a:fillRef>
          <a:effectRef idx="0">
            <a:schemeClr val="accent1"/>
          </a:effectRef>
          <a:fontRef idx="minor">
            <a:schemeClr val="tx1"/>
          </a:fontRef>
        </p:style>
        <p:txBody>
          <a:bodyPr>
            <a:normAutofit/>
          </a:bodyPr>
          <a:lstStyle/>
          <a:p>
            <a:r>
              <a:rPr lang="zh-CN" altLang="en-US" dirty="0"/>
              <a:t>训练阶段包括顺序完成的两个阶段</a:t>
            </a:r>
            <a:endParaRPr lang="en-US" altLang="zh-CN" dirty="0"/>
          </a:p>
          <a:p>
            <a:r>
              <a:rPr lang="zh-CN" altLang="en-US" b="1" dirty="0"/>
              <a:t>第一阶段：</a:t>
            </a:r>
            <a:r>
              <a:rPr lang="zh-CN" altLang="en-US" dirty="0"/>
              <a:t>训练鉴别器，冻结生成器（冻结意思是不训练，神经网络只向前传播，不进行</a:t>
            </a:r>
            <a:r>
              <a:rPr lang="en-US" altLang="zh-CN" dirty="0"/>
              <a:t>Backpropagation</a:t>
            </a:r>
            <a:r>
              <a:rPr lang="zh-CN" altLang="en-US" dirty="0"/>
              <a:t>反向传播）</a:t>
            </a:r>
            <a:endParaRPr lang="zh-CN" altLang="en-US" dirty="0"/>
          </a:p>
          <a:p>
            <a:r>
              <a:rPr lang="zh-CN" altLang="en-US" b="1" dirty="0"/>
              <a:t>第二阶段：</a:t>
            </a:r>
            <a:r>
              <a:rPr lang="zh-CN" altLang="en-US" dirty="0"/>
              <a:t>训练生成器，冻结鉴别器。</a:t>
            </a:r>
            <a:endParaRPr lang="zh-CN" altLang="en-US" sz="2400" dirty="0">
              <a:sym typeface="+mn-ea"/>
            </a:endParaRPr>
          </a:p>
        </p:txBody>
      </p:sp>
      <p:sp>
        <p:nvSpPr>
          <p:cNvPr id="3" name="标题 2"/>
          <p:cNvSpPr>
            <a:spLocks noGrp="1"/>
          </p:cNvSpPr>
          <p:nvPr>
            <p:ph type="title"/>
          </p:nvPr>
        </p:nvSpPr>
        <p:spPr/>
        <p:txBody>
          <a:bodyPr/>
          <a:lstStyle/>
          <a:p>
            <a:r>
              <a:rPr lang="zh-CN" altLang="en-US" dirty="0"/>
              <a:t>训练细节</a:t>
            </a:r>
            <a:endParaRPr lang="zh-CN" altLang="en-US" dirty="0"/>
          </a:p>
        </p:txBody>
      </p:sp>
      <p:pic>
        <p:nvPicPr>
          <p:cNvPr id="5" name="图片 4"/>
          <p:cNvPicPr>
            <a:picLocks noChangeAspect="1"/>
          </p:cNvPicPr>
          <p:nvPr/>
        </p:nvPicPr>
        <p:blipFill>
          <a:blip r:embed="rId1" cstate="print"/>
          <a:stretch>
            <a:fillRect/>
          </a:stretch>
        </p:blipFill>
        <p:spPr>
          <a:xfrm>
            <a:off x="2958529" y="3744377"/>
            <a:ext cx="6104762" cy="280952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014730"/>
            <a:ext cx="11178540" cy="5250815"/>
          </a:xfrm>
          <a:ln w="12700">
            <a:noFill/>
            <a:tailEnd type="arrow"/>
          </a:ln>
        </p:spPr>
        <p:style>
          <a:lnRef idx="1">
            <a:schemeClr val="accent1"/>
          </a:lnRef>
          <a:fillRef idx="0">
            <a:schemeClr val="accent1"/>
          </a:fillRef>
          <a:effectRef idx="0">
            <a:schemeClr val="accent1"/>
          </a:effectRef>
          <a:fontRef idx="minor">
            <a:schemeClr val="tx1"/>
          </a:fontRef>
        </p:style>
        <p:txBody>
          <a:bodyPr>
            <a:normAutofit fontScale="72500" lnSpcReduction="20000"/>
          </a:bodyPr>
          <a:lstStyle/>
          <a:p>
            <a:r>
              <a:rPr lang="zh-CN" altLang="en-US" b="1" dirty="0"/>
              <a:t>训练</a:t>
            </a:r>
            <a:r>
              <a:rPr lang="en-US" altLang="zh-CN" b="1" dirty="0"/>
              <a:t>GAN</a:t>
            </a:r>
            <a:r>
              <a:rPr lang="zh-CN" altLang="en-US" b="1" dirty="0"/>
              <a:t>的步骤</a:t>
            </a:r>
            <a:endParaRPr lang="zh-CN" altLang="en-US" dirty="0"/>
          </a:p>
          <a:p>
            <a:r>
              <a:rPr lang="zh-CN" altLang="en-US" b="1" dirty="0"/>
              <a:t>第</a:t>
            </a:r>
            <a:r>
              <a:rPr lang="en-US" altLang="zh-CN" b="1" dirty="0"/>
              <a:t>1</a:t>
            </a:r>
            <a:r>
              <a:rPr lang="zh-CN" altLang="en-US" b="1" dirty="0"/>
              <a:t>步：</a:t>
            </a:r>
            <a:r>
              <a:rPr lang="zh-CN" altLang="en-US" dirty="0"/>
              <a:t>定义问题。你想生成假的图像还是文字？你需要完全定义问题并收集数据。</a:t>
            </a:r>
            <a:endParaRPr lang="zh-CN" altLang="en-US" dirty="0"/>
          </a:p>
          <a:p>
            <a:r>
              <a:rPr lang="zh-CN" altLang="en-US" b="1" dirty="0"/>
              <a:t>第</a:t>
            </a:r>
            <a:r>
              <a:rPr lang="en-US" altLang="zh-CN" b="1" dirty="0"/>
              <a:t>2</a:t>
            </a:r>
            <a:r>
              <a:rPr lang="zh-CN" altLang="en-US" b="1" dirty="0"/>
              <a:t>步：</a:t>
            </a:r>
            <a:r>
              <a:rPr lang="zh-CN" altLang="en-US" dirty="0"/>
              <a:t>定义</a:t>
            </a:r>
            <a:r>
              <a:rPr lang="en-US" altLang="zh-CN" dirty="0"/>
              <a:t>GAN</a:t>
            </a:r>
            <a:r>
              <a:rPr lang="zh-CN" altLang="en-US" dirty="0"/>
              <a:t>的架构。</a:t>
            </a:r>
            <a:r>
              <a:rPr lang="en-US" altLang="zh-CN" dirty="0"/>
              <a:t>GAN</a:t>
            </a:r>
            <a:r>
              <a:rPr lang="zh-CN" altLang="en-US" dirty="0"/>
              <a:t>看起来是怎么样的，生成器和鉴别器应该是多层感知器还是卷积神经网络？这一步取决于你要解决的问题。</a:t>
            </a:r>
            <a:endParaRPr lang="zh-CN" altLang="en-US" dirty="0"/>
          </a:p>
          <a:p>
            <a:r>
              <a:rPr lang="zh-CN" altLang="en-US" b="1" dirty="0"/>
              <a:t>第</a:t>
            </a:r>
            <a:r>
              <a:rPr lang="en-US" altLang="zh-CN" b="1" dirty="0"/>
              <a:t>3</a:t>
            </a:r>
            <a:r>
              <a:rPr lang="zh-CN" altLang="en-US" b="1" dirty="0"/>
              <a:t>步：</a:t>
            </a:r>
            <a:r>
              <a:rPr lang="zh-CN" altLang="en-US" dirty="0"/>
              <a:t>用真实数据训练鉴别器</a:t>
            </a:r>
            <a:r>
              <a:rPr lang="en-US" altLang="zh-CN" dirty="0"/>
              <a:t>N</a:t>
            </a:r>
            <a:r>
              <a:rPr lang="zh-CN" altLang="en-US" dirty="0"/>
              <a:t>个</a:t>
            </a:r>
            <a:r>
              <a:rPr lang="en-US" altLang="zh-CN" dirty="0"/>
              <a:t>epoch</a:t>
            </a:r>
            <a:r>
              <a:rPr lang="zh-CN" altLang="en-US" dirty="0"/>
              <a:t>。训练鉴别器正确预测真实数据为真。这里</a:t>
            </a:r>
            <a:r>
              <a:rPr lang="en-US" altLang="zh-CN" dirty="0"/>
              <a:t>N</a:t>
            </a:r>
            <a:r>
              <a:rPr lang="zh-CN" altLang="en-US" dirty="0"/>
              <a:t>可以设置为</a:t>
            </a:r>
            <a:r>
              <a:rPr lang="en-US" altLang="zh-CN" dirty="0"/>
              <a:t>1</a:t>
            </a:r>
            <a:r>
              <a:rPr lang="zh-CN" altLang="en-US" dirty="0"/>
              <a:t>到无穷大之间的任意自然数。</a:t>
            </a:r>
            <a:endParaRPr lang="zh-CN" altLang="en-US" dirty="0"/>
          </a:p>
          <a:p>
            <a:r>
              <a:rPr lang="zh-CN" altLang="en-US" b="1" dirty="0"/>
              <a:t>第</a:t>
            </a:r>
            <a:r>
              <a:rPr lang="en-US" altLang="zh-CN" b="1" dirty="0"/>
              <a:t>4</a:t>
            </a:r>
            <a:r>
              <a:rPr lang="zh-CN" altLang="en-US" b="1" dirty="0"/>
              <a:t>步：</a:t>
            </a:r>
            <a:r>
              <a:rPr lang="zh-CN" altLang="en-US" dirty="0"/>
              <a:t>用生成器产生假的输入数据，用来训练鉴别器。训练鉴别器正确预测假的数据为假。</a:t>
            </a:r>
            <a:endParaRPr lang="zh-CN" altLang="en-US" dirty="0"/>
          </a:p>
          <a:p>
            <a:r>
              <a:rPr lang="zh-CN" altLang="en-US" b="1" dirty="0"/>
              <a:t>第</a:t>
            </a:r>
            <a:r>
              <a:rPr lang="en-US" altLang="zh-CN" b="1" dirty="0"/>
              <a:t>5</a:t>
            </a:r>
            <a:r>
              <a:rPr lang="zh-CN" altLang="en-US" b="1" dirty="0"/>
              <a:t>步：</a:t>
            </a:r>
            <a:r>
              <a:rPr lang="zh-CN" altLang="en-US" dirty="0"/>
              <a:t>用鉴别器的出入训练生成器。当鉴别器被训练后，将其预测值作为标记来训练生成器。训练生成器来迷惑鉴别器。</a:t>
            </a:r>
            <a:endParaRPr lang="zh-CN" altLang="en-US" dirty="0"/>
          </a:p>
          <a:p>
            <a:r>
              <a:rPr lang="zh-CN" altLang="en-US" b="1" dirty="0"/>
              <a:t>第</a:t>
            </a:r>
            <a:r>
              <a:rPr lang="en-US" altLang="zh-CN" b="1" dirty="0"/>
              <a:t>6</a:t>
            </a:r>
            <a:r>
              <a:rPr lang="zh-CN" altLang="en-US" b="1" dirty="0"/>
              <a:t>步：</a:t>
            </a:r>
            <a:r>
              <a:rPr lang="zh-CN" altLang="en-US" dirty="0"/>
              <a:t>重复第</a:t>
            </a:r>
            <a:r>
              <a:rPr lang="en-US" altLang="zh-CN" dirty="0"/>
              <a:t>3</a:t>
            </a:r>
            <a:r>
              <a:rPr lang="zh-CN" altLang="en-US" dirty="0"/>
              <a:t>到第</a:t>
            </a:r>
            <a:r>
              <a:rPr lang="en-US" altLang="zh-CN" dirty="0"/>
              <a:t>5</a:t>
            </a:r>
            <a:r>
              <a:rPr lang="zh-CN" altLang="en-US" dirty="0"/>
              <a:t>步多个</a:t>
            </a:r>
            <a:r>
              <a:rPr lang="en-US" altLang="zh-CN" dirty="0"/>
              <a:t>epoch</a:t>
            </a:r>
            <a:endParaRPr lang="en-US" altLang="zh-CN" dirty="0"/>
          </a:p>
          <a:p>
            <a:r>
              <a:rPr lang="zh-CN" altLang="en-US" b="1" dirty="0"/>
              <a:t>第</a:t>
            </a:r>
            <a:r>
              <a:rPr lang="en-US" altLang="zh-CN" b="1" dirty="0"/>
              <a:t>7</a:t>
            </a:r>
            <a:r>
              <a:rPr lang="zh-CN" altLang="en-US" b="1" dirty="0"/>
              <a:t>步：</a:t>
            </a:r>
            <a:r>
              <a:rPr lang="zh-CN" altLang="en-US" dirty="0"/>
              <a:t>手动检查假数据是否合理。如果看起来合适就停止训练，否则回到第</a:t>
            </a:r>
            <a:r>
              <a:rPr lang="en-US" altLang="zh-CN" dirty="0"/>
              <a:t>3</a:t>
            </a:r>
            <a:r>
              <a:rPr lang="zh-CN" altLang="en-US" dirty="0"/>
              <a:t>步。这是一个手动任务，手动评估数据是检查其假冒程度的最佳方式。当这个步骤结束时，就可以评估</a:t>
            </a:r>
            <a:r>
              <a:rPr lang="en-US" altLang="zh-CN" dirty="0"/>
              <a:t>GAN</a:t>
            </a:r>
            <a:r>
              <a:rPr lang="zh-CN" altLang="en-US" dirty="0"/>
              <a:t>是否表现良好。</a:t>
            </a:r>
            <a:endParaRPr lang="zh-CN" altLang="en-US" sz="2400" dirty="0">
              <a:sym typeface="+mn-ea"/>
            </a:endParaRPr>
          </a:p>
        </p:txBody>
      </p:sp>
      <p:sp>
        <p:nvSpPr>
          <p:cNvPr id="3" name="标题 2"/>
          <p:cNvSpPr>
            <a:spLocks noGrp="1"/>
          </p:cNvSpPr>
          <p:nvPr>
            <p:ph type="title"/>
          </p:nvPr>
        </p:nvSpPr>
        <p:spPr/>
        <p:txBody>
          <a:bodyPr/>
          <a:lstStyle/>
          <a:p>
            <a:r>
              <a:rPr lang="zh-CN" altLang="en-US" dirty="0"/>
              <a:t>训练细节</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014730"/>
            <a:ext cx="11178540" cy="5250815"/>
          </a:xfrm>
          <a:ln w="12700">
            <a:noFill/>
            <a:tailEnd type="arrow"/>
          </a:ln>
        </p:spPr>
        <p:style>
          <a:lnRef idx="1">
            <a:schemeClr val="accent1"/>
          </a:lnRef>
          <a:fillRef idx="0">
            <a:schemeClr val="accent1"/>
          </a:fillRef>
          <a:effectRef idx="0">
            <a:schemeClr val="accent1"/>
          </a:effectRef>
          <a:fontRef idx="minor">
            <a:schemeClr val="tx1"/>
          </a:fontRef>
        </p:style>
        <p:txBody>
          <a:bodyPr>
            <a:normAutofit/>
          </a:bodyPr>
          <a:lstStyle/>
          <a:p>
            <a:pPr>
              <a:lnSpc>
                <a:spcPct val="150000"/>
              </a:lnSpc>
            </a:pPr>
            <a:r>
              <a:rPr lang="zh-CN" altLang="en-US" sz="2000" dirty="0">
                <a:sym typeface="+mn-ea"/>
              </a:rPr>
              <a:t>假设我们现在的数据集是一个二维的高斯混合模型，那么这么noise就是x轴上我们随机输入的点，经过生成模型映射可以将x轴上的点映射到高斯混合模型上的点。当我们的数据集是图片的时候，那么我们输入的随机噪声其实就是相当于低维的数据，经过生成模型G的映射就变成了一张生成的图片G（x）。 </a:t>
            </a:r>
            <a:endParaRPr lang="zh-CN" altLang="en-US" sz="2000" dirty="0">
              <a:sym typeface="+mn-ea"/>
            </a:endParaRPr>
          </a:p>
          <a:p>
            <a:pPr>
              <a:lnSpc>
                <a:spcPct val="150000"/>
              </a:lnSpc>
            </a:pPr>
            <a:r>
              <a:rPr lang="zh-CN" altLang="en-US" sz="2000" dirty="0">
                <a:sym typeface="+mn-ea"/>
              </a:rPr>
              <a:t>最终两个模型达到稳态的时候判别模型D的输出接近1/2，也就是说判别器很难判断出图片是真是假，这也说明了网络是会达到收敛的。</a:t>
            </a:r>
            <a:endParaRPr lang="zh-CN" altLang="en-US" sz="2000" dirty="0">
              <a:sym typeface="+mn-ea"/>
            </a:endParaRPr>
          </a:p>
        </p:txBody>
      </p:sp>
      <p:sp>
        <p:nvSpPr>
          <p:cNvPr id="3" name="标题 2"/>
          <p:cNvSpPr>
            <a:spLocks noGrp="1"/>
          </p:cNvSpPr>
          <p:nvPr>
            <p:ph type="title"/>
          </p:nvPr>
        </p:nvSpPr>
        <p:spPr/>
        <p:txBody>
          <a:bodyPr/>
          <a:lstStyle/>
          <a:p>
            <a:r>
              <a:rPr lang="zh-CN" altLang="en-US" dirty="0"/>
              <a:t>noise输入</a:t>
            </a:r>
            <a:endParaRPr lang="zh-CN" altLang="en-US" dirty="0"/>
          </a:p>
        </p:txBody>
      </p:sp>
      <p:pic>
        <p:nvPicPr>
          <p:cNvPr id="5" name="图片 4"/>
          <p:cNvPicPr>
            <a:picLocks noChangeAspect="1"/>
          </p:cNvPicPr>
          <p:nvPr/>
        </p:nvPicPr>
        <p:blipFill>
          <a:blip r:embed="rId1" cstate="print"/>
          <a:stretch>
            <a:fillRect/>
          </a:stretch>
        </p:blipFill>
        <p:spPr>
          <a:xfrm>
            <a:off x="5895340" y="3575685"/>
            <a:ext cx="4061460" cy="306768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GANS</a:t>
            </a:r>
            <a:r>
              <a:rPr lang="zh-CN" altLang="en-US" dirty="0"/>
              <a:t>总结</a:t>
            </a:r>
            <a:endParaRPr lang="zh-CN" altLang="en-US" dirty="0"/>
          </a:p>
        </p:txBody>
      </p:sp>
      <p:pic>
        <p:nvPicPr>
          <p:cNvPr id="2" name="图片 1" descr="12345567"/>
          <p:cNvPicPr>
            <a:picLocks noChangeAspect="1"/>
          </p:cNvPicPr>
          <p:nvPr/>
        </p:nvPicPr>
        <p:blipFill>
          <a:blip r:embed="rId1" cstate="print"/>
          <a:stretch>
            <a:fillRect/>
          </a:stretch>
        </p:blipFill>
        <p:spPr>
          <a:xfrm>
            <a:off x="663575" y="1322070"/>
            <a:ext cx="10698480" cy="373761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014730"/>
            <a:ext cx="11178540" cy="5250815"/>
          </a:xfrm>
          <a:ln w="12700">
            <a:noFill/>
            <a:tailEnd type="arrow"/>
          </a:ln>
        </p:spPr>
        <p:style>
          <a:lnRef idx="1">
            <a:schemeClr val="accent1"/>
          </a:lnRef>
          <a:fillRef idx="0">
            <a:schemeClr val="accent1"/>
          </a:fillRef>
          <a:effectRef idx="0">
            <a:schemeClr val="accent1"/>
          </a:effectRef>
          <a:fontRef idx="minor">
            <a:schemeClr val="tx1"/>
          </a:fontRef>
        </p:style>
        <p:txBody>
          <a:bodyPr>
            <a:normAutofit fontScale="87500" lnSpcReduction="20000"/>
          </a:bodyPr>
          <a:lstStyle/>
          <a:p>
            <a:pPr>
              <a:lnSpc>
                <a:spcPct val="150000"/>
              </a:lnSpc>
            </a:pPr>
            <a:r>
              <a:rPr lang="zh-CN" altLang="en-US" sz="2400" dirty="0">
                <a:sym typeface="+mn-ea"/>
              </a:rPr>
              <a:t>图中上半部分是GAN模型的基本架构。我们先从一个简单的分布中采样一个噪声信号 z（实际中可以采用[0, 1]的均匀分布或者是标准正态分布），然后经过一个生成函数后映射为我们想要的数据分布 Xg （z 和 X 都是向量）。生成的数据和真实数据都会输入一个识别网络 D。识别网络通过判别，输出一个标量，表示数据来自真实数据的概率。</a:t>
            </a:r>
            <a:endParaRPr lang="zh-CN" altLang="en-US" sz="2400" dirty="0">
              <a:sym typeface="+mn-ea"/>
            </a:endParaRPr>
          </a:p>
          <a:p>
            <a:pPr>
              <a:lnSpc>
                <a:spcPct val="150000"/>
              </a:lnSpc>
            </a:pPr>
            <a:r>
              <a:rPr lang="zh-CN" altLang="en-US" sz="2400" dirty="0">
                <a:sym typeface="+mn-ea"/>
              </a:rPr>
              <a:t>在实现上，G 和 D 都是可微分函数，都可以用多层神经网络实现。因此上面的整个模型的参数就可以利用backpropagation来训练得到。</a:t>
            </a:r>
            <a:endParaRPr lang="zh-CN" altLang="en-US" sz="2400" dirty="0">
              <a:sym typeface="+mn-ea"/>
            </a:endParaRPr>
          </a:p>
          <a:p>
            <a:pPr>
              <a:lnSpc>
                <a:spcPct val="150000"/>
              </a:lnSpc>
            </a:pPr>
            <a:r>
              <a:rPr lang="zh-CN" altLang="en-US" sz="2400" dirty="0">
                <a:sym typeface="+mn-ea"/>
              </a:rPr>
              <a:t>图中的下半部分是模型训练中的目标函数。仔细看可以发现这个公式很像cross entropy，注意D是 P(Xdata) 的近似。对于 D 而言要尽量使公式最大化（识别能力强），而对于 G 又想使之最小（生成的数据接近实际数据）。</a:t>
            </a:r>
            <a:endParaRPr lang="zh-CN" altLang="en-US" sz="2400" dirty="0">
              <a:sym typeface="+mn-ea"/>
            </a:endParaRPr>
          </a:p>
          <a:p>
            <a:pPr>
              <a:lnSpc>
                <a:spcPct val="150000"/>
              </a:lnSpc>
            </a:pPr>
            <a:r>
              <a:rPr lang="zh-CN" altLang="en-US" sz="2400" dirty="0">
                <a:sym typeface="+mn-ea"/>
              </a:rPr>
              <a:t>整个训练是一个迭代过程，但是在迭代中，对 D 的优化又是内循环。所以每次迭代，D 先训练 k次，G 训练一次。</a:t>
            </a:r>
            <a:endParaRPr lang="zh-CN" altLang="en-US" sz="2400" dirty="0">
              <a:sym typeface="+mn-ea"/>
            </a:endParaRPr>
          </a:p>
        </p:txBody>
      </p:sp>
      <p:sp>
        <p:nvSpPr>
          <p:cNvPr id="3" name="标题 2"/>
          <p:cNvSpPr>
            <a:spLocks noGrp="1"/>
          </p:cNvSpPr>
          <p:nvPr>
            <p:ph type="title"/>
          </p:nvPr>
        </p:nvSpPr>
        <p:spPr/>
        <p:txBody>
          <a:bodyPr/>
          <a:lstStyle/>
          <a:p>
            <a:r>
              <a:rPr lang="en-US" altLang="zh-CN" dirty="0"/>
              <a:t>GANS</a:t>
            </a:r>
            <a:r>
              <a:rPr lang="zh-CN" altLang="en-US" dirty="0"/>
              <a:t>总结</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014730"/>
            <a:ext cx="11178540" cy="5250815"/>
          </a:xfrm>
          <a:ln w="12700">
            <a:noFill/>
            <a:tailEnd type="arrow"/>
          </a:ln>
        </p:spPr>
        <p:style>
          <a:lnRef idx="1">
            <a:schemeClr val="accent1"/>
          </a:lnRef>
          <a:fillRef idx="0">
            <a:schemeClr val="accent1"/>
          </a:fillRef>
          <a:effectRef idx="0">
            <a:schemeClr val="accent1"/>
          </a:effectRef>
          <a:fontRef idx="minor">
            <a:schemeClr val="tx1"/>
          </a:fontRef>
        </p:style>
        <p:txBody>
          <a:bodyPr>
            <a:normAutofit/>
          </a:bodyPr>
          <a:lstStyle/>
          <a:p>
            <a:pPr>
              <a:lnSpc>
                <a:spcPct val="150000"/>
              </a:lnSpc>
            </a:pPr>
            <a:r>
              <a:rPr lang="zh-CN" altLang="en-US" sz="2400" dirty="0">
                <a:sym typeface="+mn-ea"/>
              </a:rPr>
              <a:t>在图像生成过程中，如何设计生成模型和判别模型呢？深度学习里，对图像分类建模，刻画图像不同层次，抽象信息表达的最有效的模型是：CNN （convolutional neural network，卷积神经网络）。</a:t>
            </a:r>
            <a:endParaRPr lang="zh-CN" altLang="en-US" sz="2400" dirty="0">
              <a:sym typeface="+mn-ea"/>
            </a:endParaRPr>
          </a:p>
        </p:txBody>
      </p:sp>
      <p:sp>
        <p:nvSpPr>
          <p:cNvPr id="3" name="标题 2"/>
          <p:cNvSpPr>
            <a:spLocks noGrp="1"/>
          </p:cNvSpPr>
          <p:nvPr>
            <p:ph type="title"/>
          </p:nvPr>
        </p:nvSpPr>
        <p:spPr/>
        <p:txBody>
          <a:bodyPr/>
          <a:lstStyle/>
          <a:p>
            <a:r>
              <a:rPr lang="zh-CN" altLang="en-US" dirty="0" smtClean="0"/>
              <a:t>四  </a:t>
            </a:r>
            <a:r>
              <a:rPr lang="en-US" altLang="zh-CN" dirty="0" smtClean="0"/>
              <a:t>DCGAN</a:t>
            </a:r>
            <a:endParaRPr lang="en-US" altLang="zh-CN" dirty="0"/>
          </a:p>
        </p:txBody>
      </p:sp>
      <p:pic>
        <p:nvPicPr>
          <p:cNvPr id="5" name="图片 4"/>
          <p:cNvPicPr>
            <a:picLocks noChangeAspect="1"/>
          </p:cNvPicPr>
          <p:nvPr/>
        </p:nvPicPr>
        <p:blipFill>
          <a:blip r:embed="rId1" cstate="print"/>
          <a:stretch>
            <a:fillRect/>
          </a:stretch>
        </p:blipFill>
        <p:spPr>
          <a:xfrm>
            <a:off x="2295525" y="3341370"/>
            <a:ext cx="7974330" cy="26917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014730"/>
            <a:ext cx="11178540" cy="5250815"/>
          </a:xfrm>
          <a:ln w="12700">
            <a:noFill/>
            <a:tailEnd type="arrow"/>
          </a:ln>
        </p:spPr>
        <p:style>
          <a:lnRef idx="1">
            <a:schemeClr val="accent1"/>
          </a:lnRef>
          <a:fillRef idx="0">
            <a:schemeClr val="accent1"/>
          </a:fillRef>
          <a:effectRef idx="0">
            <a:schemeClr val="accent1"/>
          </a:effectRef>
          <a:fontRef idx="minor">
            <a:schemeClr val="tx1"/>
          </a:fontRef>
        </p:style>
        <p:txBody>
          <a:bodyPr>
            <a:normAutofit/>
          </a:bodyPr>
          <a:lstStyle/>
          <a:p>
            <a:pPr>
              <a:lnSpc>
                <a:spcPct val="150000"/>
              </a:lnSpc>
            </a:pPr>
            <a:r>
              <a:rPr lang="zh-CN" altLang="en-US" sz="2400" dirty="0">
                <a:sym typeface="+mn-ea"/>
              </a:rPr>
              <a:t>那么生成图像的模型应该是什么样子的呢？想想小时候上美术课，我们会先考虑构图，再勾画轮廓，然后再画细节，最后填充颜色，这事实上也是一个多层级的过程，就像是把图像理解的过程反过来，于是，人们为图像生成设计了一种类似反卷积的结构：Deep convolutional NN for GAN（DCGAN）</a:t>
            </a:r>
            <a:endParaRPr lang="zh-CN" altLang="en-US" sz="2400" dirty="0">
              <a:sym typeface="+mn-ea"/>
            </a:endParaRPr>
          </a:p>
        </p:txBody>
      </p:sp>
      <p:sp>
        <p:nvSpPr>
          <p:cNvPr id="3" name="标题 2"/>
          <p:cNvSpPr>
            <a:spLocks noGrp="1"/>
          </p:cNvSpPr>
          <p:nvPr>
            <p:ph type="title"/>
          </p:nvPr>
        </p:nvSpPr>
        <p:spPr/>
        <p:txBody>
          <a:bodyPr/>
          <a:lstStyle/>
          <a:p>
            <a:r>
              <a:rPr lang="zh-CN" altLang="en-US" dirty="0" smtClean="0"/>
              <a:t>四  </a:t>
            </a:r>
            <a:r>
              <a:rPr lang="en-US" altLang="zh-CN" dirty="0" smtClean="0"/>
              <a:t>DCGAN</a:t>
            </a:r>
            <a:endParaRPr lang="en-US" altLang="zh-CN" dirty="0"/>
          </a:p>
        </p:txBody>
      </p:sp>
      <p:pic>
        <p:nvPicPr>
          <p:cNvPr id="2" name="图片 1"/>
          <p:cNvPicPr>
            <a:picLocks noChangeAspect="1"/>
          </p:cNvPicPr>
          <p:nvPr/>
        </p:nvPicPr>
        <p:blipFill>
          <a:blip r:embed="rId1" cstate="print"/>
          <a:stretch>
            <a:fillRect/>
          </a:stretch>
        </p:blipFill>
        <p:spPr>
          <a:xfrm>
            <a:off x="2813685" y="3494405"/>
            <a:ext cx="6859270" cy="30194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3"/>
          </p:nvPr>
        </p:nvPicPr>
        <p:blipFill>
          <a:blip r:embed="rId1" cstate="print"/>
          <a:stretch>
            <a:fillRect/>
          </a:stretch>
        </p:blipFill>
        <p:spPr>
          <a:xfrm>
            <a:off x="1558290" y="1269554"/>
            <a:ext cx="9001000" cy="5065679"/>
          </a:xfrm>
          <a:prstGeom prst="rect">
            <a:avLst/>
          </a:prstGeom>
        </p:spPr>
      </p:pic>
      <p:sp>
        <p:nvSpPr>
          <p:cNvPr id="3" name="标题 2"/>
          <p:cNvSpPr>
            <a:spLocks noGrp="1"/>
          </p:cNvSpPr>
          <p:nvPr>
            <p:ph type="title"/>
          </p:nvPr>
        </p:nvSpPr>
        <p:spPr/>
        <p:txBody>
          <a:bodyPr/>
          <a:lstStyle/>
          <a:p>
            <a:r>
              <a:rPr lang="zh-CN" altLang="en-US"/>
              <a:t>严格是大爱</a:t>
            </a:r>
            <a:endParaRPr lang="zh-CN" altLang="en-US"/>
          </a:p>
        </p:txBody>
      </p:sp>
      <p:sp>
        <p:nvSpPr>
          <p:cNvPr id="7" name="矩形 6"/>
          <p:cNvSpPr/>
          <p:nvPr/>
        </p:nvSpPr>
        <p:spPr>
          <a:xfrm>
            <a:off x="1702718" y="2133650"/>
            <a:ext cx="3960440" cy="4032448"/>
          </a:xfrm>
          <a:prstGeom prst="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 形 7"/>
          <p:cNvSpPr/>
          <p:nvPr/>
        </p:nvSpPr>
        <p:spPr>
          <a:xfrm rot="1902819" flipH="1">
            <a:off x="3257367" y="2688711"/>
            <a:ext cx="1014493" cy="2367535"/>
          </a:xfrm>
          <a:prstGeom prst="corner">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 name="矩形 8"/>
          <p:cNvSpPr/>
          <p:nvPr/>
        </p:nvSpPr>
        <p:spPr>
          <a:xfrm>
            <a:off x="6383238" y="2133650"/>
            <a:ext cx="3960440" cy="4032448"/>
          </a:xfrm>
          <a:prstGeom prst="rect">
            <a:avLst/>
          </a:prstGeom>
          <a:noFill/>
          <a:ln w="762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9596" y="3003392"/>
            <a:ext cx="2142748" cy="21427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fltVal val="0"/>
                                          </p:val>
                                        </p:tav>
                                        <p:tav tm="100000">
                                          <p:val>
                                            <p:strVal val="#ppt_w"/>
                                          </p:val>
                                        </p:tav>
                                      </p:tavLst>
                                    </p:anim>
                                    <p:anim calcmode="lin" valueType="num">
                                      <p:cBhvr>
                                        <p:cTn id="21" dur="1000" fill="hold"/>
                                        <p:tgtEl>
                                          <p:spTgt spid="8"/>
                                        </p:tgtEl>
                                        <p:attrNameLst>
                                          <p:attrName>ppt_h</p:attrName>
                                        </p:attrNameLst>
                                      </p:cBhvr>
                                      <p:tavLst>
                                        <p:tav tm="0">
                                          <p:val>
                                            <p:fltVal val="0"/>
                                          </p:val>
                                        </p:tav>
                                        <p:tav tm="100000">
                                          <p:val>
                                            <p:strVal val="#ppt_h"/>
                                          </p:val>
                                        </p:tav>
                                      </p:tavLst>
                                    </p:anim>
                                    <p:anim calcmode="lin" valueType="num">
                                      <p:cBhvr>
                                        <p:cTn id="22" dur="1000" fill="hold"/>
                                        <p:tgtEl>
                                          <p:spTgt spid="8"/>
                                        </p:tgtEl>
                                        <p:attrNameLst>
                                          <p:attrName>style.rotation</p:attrName>
                                        </p:attrNameLst>
                                      </p:cBhvr>
                                      <p:tavLst>
                                        <p:tav tm="0">
                                          <p:val>
                                            <p:fltVal val="90"/>
                                          </p:val>
                                        </p:tav>
                                        <p:tav tm="100000">
                                          <p:val>
                                            <p:fltVal val="0"/>
                                          </p:val>
                                        </p:tav>
                                      </p:tavLst>
                                    </p:anim>
                                    <p:animEffect transition="in" filter="fade">
                                      <p:cBhvr>
                                        <p:cTn id="23" dur="1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1000" fill="hold"/>
                                        <p:tgtEl>
                                          <p:spTgt spid="13"/>
                                        </p:tgtEl>
                                        <p:attrNameLst>
                                          <p:attrName>ppt_w</p:attrName>
                                        </p:attrNameLst>
                                      </p:cBhvr>
                                      <p:tavLst>
                                        <p:tav tm="0">
                                          <p:val>
                                            <p:fltVal val="0"/>
                                          </p:val>
                                        </p:tav>
                                        <p:tav tm="100000">
                                          <p:val>
                                            <p:strVal val="#ppt_w"/>
                                          </p:val>
                                        </p:tav>
                                      </p:tavLst>
                                    </p:anim>
                                    <p:anim calcmode="lin" valueType="num">
                                      <p:cBhvr>
                                        <p:cTn id="36" dur="1000" fill="hold"/>
                                        <p:tgtEl>
                                          <p:spTgt spid="13"/>
                                        </p:tgtEl>
                                        <p:attrNameLst>
                                          <p:attrName>ppt_h</p:attrName>
                                        </p:attrNameLst>
                                      </p:cBhvr>
                                      <p:tavLst>
                                        <p:tav tm="0">
                                          <p:val>
                                            <p:fltVal val="0"/>
                                          </p:val>
                                        </p:tav>
                                        <p:tav tm="100000">
                                          <p:val>
                                            <p:strVal val="#ppt_h"/>
                                          </p:val>
                                        </p:tav>
                                      </p:tavLst>
                                    </p:anim>
                                    <p:anim calcmode="lin" valueType="num">
                                      <p:cBhvr>
                                        <p:cTn id="37" dur="1000" fill="hold"/>
                                        <p:tgtEl>
                                          <p:spTgt spid="13"/>
                                        </p:tgtEl>
                                        <p:attrNameLst>
                                          <p:attrName>style.rotation</p:attrName>
                                        </p:attrNameLst>
                                      </p:cBhvr>
                                      <p:tavLst>
                                        <p:tav tm="0">
                                          <p:val>
                                            <p:fltVal val="90"/>
                                          </p:val>
                                        </p:tav>
                                        <p:tav tm="100000">
                                          <p:val>
                                            <p:fltVal val="0"/>
                                          </p:val>
                                        </p:tav>
                                      </p:tavLst>
                                    </p:anim>
                                    <p:animEffect transition="in" filter="fade">
                                      <p:cBhvr>
                                        <p:cTn id="3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014730"/>
            <a:ext cx="11178540" cy="5250815"/>
          </a:xfrm>
          <a:ln w="12700">
            <a:noFill/>
            <a:tailEnd type="arrow"/>
          </a:ln>
        </p:spPr>
        <p:style>
          <a:lnRef idx="1">
            <a:schemeClr val="accent1"/>
          </a:lnRef>
          <a:fillRef idx="0">
            <a:schemeClr val="accent1"/>
          </a:fillRef>
          <a:effectRef idx="0">
            <a:schemeClr val="accent1"/>
          </a:effectRef>
          <a:fontRef idx="minor">
            <a:schemeClr val="tx1"/>
          </a:fontRef>
        </p:style>
        <p:txBody>
          <a:bodyPr>
            <a:normAutofit/>
          </a:bodyPr>
          <a:lstStyle/>
          <a:p>
            <a:pPr>
              <a:lnSpc>
                <a:spcPct val="150000"/>
              </a:lnSpc>
            </a:pPr>
            <a:r>
              <a:rPr lang="en-US" altLang="zh-CN" sz="2400" dirty="0">
                <a:sym typeface="+mn-ea"/>
              </a:rPr>
              <a:t>2x2</a:t>
            </a:r>
            <a:r>
              <a:rPr lang="zh-CN" altLang="en-US" sz="2400" dirty="0">
                <a:sym typeface="+mn-ea"/>
              </a:rPr>
              <a:t>的输入信号，经过</a:t>
            </a:r>
            <a:r>
              <a:rPr lang="en-US" altLang="zh-CN" sz="2400" dirty="0">
                <a:sym typeface="+mn-ea"/>
              </a:rPr>
              <a:t>3x3 </a:t>
            </a:r>
            <a:r>
              <a:rPr lang="zh-CN" altLang="en-US" sz="2400" dirty="0">
                <a:sym typeface="+mn-ea"/>
              </a:rPr>
              <a:t>的</a:t>
            </a:r>
            <a:r>
              <a:rPr lang="en-US" altLang="zh-CN" sz="2400" dirty="0">
                <a:sym typeface="+mn-ea"/>
              </a:rPr>
              <a:t>filters</a:t>
            </a:r>
            <a:r>
              <a:rPr lang="zh-CN" altLang="en-US" sz="2400" dirty="0">
                <a:sym typeface="+mn-ea"/>
              </a:rPr>
              <a:t>，产生了</a:t>
            </a:r>
            <a:r>
              <a:rPr lang="en-US" altLang="zh-CN" sz="2400" dirty="0">
                <a:sym typeface="+mn-ea"/>
              </a:rPr>
              <a:t>4x4</a:t>
            </a:r>
            <a:r>
              <a:rPr lang="zh-CN" altLang="en-US" sz="2400" dirty="0">
                <a:sym typeface="+mn-ea"/>
              </a:rPr>
              <a:t>的</a:t>
            </a:r>
            <a:r>
              <a:rPr lang="en-US" altLang="zh-CN" sz="2400" dirty="0">
                <a:sym typeface="+mn-ea"/>
              </a:rPr>
              <a:t>feature map</a:t>
            </a:r>
            <a:r>
              <a:rPr lang="zh-CN" altLang="en-US" sz="2400" dirty="0">
                <a:sym typeface="+mn-ea"/>
              </a:rPr>
              <a:t>。从小的维度产生大的维度，所以</a:t>
            </a:r>
            <a:r>
              <a:rPr lang="en-US" altLang="zh-CN" sz="2400" dirty="0">
                <a:sym typeface="+mn-ea"/>
              </a:rPr>
              <a:t>transpose</a:t>
            </a:r>
            <a:r>
              <a:rPr lang="en-US" altLang="zh-CN" sz="2400" dirty="0">
                <a:sym typeface="+mn-ea"/>
              </a:rPr>
              <a:t>-convolution</a:t>
            </a:r>
            <a:r>
              <a:rPr lang="zh-CN" altLang="en-US" sz="2400" dirty="0">
                <a:sym typeface="+mn-ea"/>
              </a:rPr>
              <a:t>又称为上采样卷积。</a:t>
            </a:r>
            <a:endParaRPr lang="zh-CN" altLang="en-US" sz="2400" dirty="0">
              <a:sym typeface="+mn-ea"/>
            </a:endParaRPr>
          </a:p>
        </p:txBody>
      </p:sp>
      <p:sp>
        <p:nvSpPr>
          <p:cNvPr id="3" name="标题 2"/>
          <p:cNvSpPr>
            <a:spLocks noGrp="1"/>
          </p:cNvSpPr>
          <p:nvPr>
            <p:ph type="title"/>
          </p:nvPr>
        </p:nvSpPr>
        <p:spPr/>
        <p:txBody>
          <a:bodyPr/>
          <a:lstStyle/>
          <a:p>
            <a:r>
              <a:rPr lang="zh-CN" altLang="en-US" dirty="0"/>
              <a:t>四  </a:t>
            </a:r>
            <a:r>
              <a:rPr lang="en-US" altLang="zh-CN" dirty="0"/>
              <a:t>DCGAN</a:t>
            </a:r>
            <a:endParaRPr lang="en-US" altLang="zh-CN" dirty="0"/>
          </a:p>
        </p:txBody>
      </p:sp>
      <p:pic>
        <p:nvPicPr>
          <p:cNvPr id="5" name="图片 4"/>
          <p:cNvPicPr>
            <a:picLocks noChangeAspect="1"/>
          </p:cNvPicPr>
          <p:nvPr/>
        </p:nvPicPr>
        <p:blipFill>
          <a:blip r:embed="rId1" cstate="print"/>
          <a:stretch>
            <a:fillRect/>
          </a:stretch>
        </p:blipFill>
        <p:spPr>
          <a:xfrm>
            <a:off x="3890168" y="2709714"/>
            <a:ext cx="4410075" cy="33242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014730"/>
            <a:ext cx="11178540" cy="5250815"/>
          </a:xfrm>
          <a:ln w="12700">
            <a:noFill/>
            <a:tailEnd type="arrow"/>
          </a:ln>
        </p:spPr>
        <p:style>
          <a:lnRef idx="1">
            <a:schemeClr val="accent1"/>
          </a:lnRef>
          <a:fillRef idx="0">
            <a:schemeClr val="accent1"/>
          </a:fillRef>
          <a:effectRef idx="0">
            <a:schemeClr val="accent1"/>
          </a:effectRef>
          <a:fontRef idx="minor">
            <a:schemeClr val="tx1"/>
          </a:fontRef>
        </p:style>
        <p:txBody>
          <a:bodyPr>
            <a:normAutofit/>
          </a:bodyPr>
          <a:lstStyle/>
          <a:p>
            <a:pPr>
              <a:lnSpc>
                <a:spcPct val="150000"/>
              </a:lnSpc>
            </a:pPr>
            <a:r>
              <a:rPr lang="zh-CN" altLang="en-US" sz="2400" dirty="0">
                <a:sym typeface="+mn-ea"/>
              </a:rPr>
              <a:t>DCGAN采用一个随机噪声向量作为输入，如高斯噪声。</a:t>
            </a:r>
            <a:endParaRPr lang="zh-CN" altLang="en-US" sz="2400" dirty="0">
              <a:sym typeface="+mn-ea"/>
            </a:endParaRPr>
          </a:p>
          <a:p>
            <a:pPr>
              <a:lnSpc>
                <a:spcPct val="150000"/>
              </a:lnSpc>
            </a:pPr>
            <a:r>
              <a:rPr lang="zh-CN" altLang="en-US" sz="2400" dirty="0">
                <a:sym typeface="+mn-ea"/>
              </a:rPr>
              <a:t>输入通过与CNN类似但是相反的结构，将输入放大成二维数据。</a:t>
            </a:r>
            <a:endParaRPr lang="zh-CN" altLang="en-US" sz="2400" dirty="0">
              <a:sym typeface="+mn-ea"/>
            </a:endParaRPr>
          </a:p>
          <a:p>
            <a:pPr>
              <a:lnSpc>
                <a:spcPct val="150000"/>
              </a:lnSpc>
            </a:pPr>
            <a:r>
              <a:rPr lang="zh-CN" altLang="en-US" sz="2400" dirty="0">
                <a:sym typeface="+mn-ea"/>
              </a:rPr>
              <a:t>通过采用这种结构的生成模型和CNN结构的判别模型，DCGAN在图片生成上可以达到相当可观的效果。</a:t>
            </a:r>
            <a:endParaRPr lang="zh-CN" altLang="en-US" sz="2400" dirty="0">
              <a:sym typeface="+mn-ea"/>
            </a:endParaRPr>
          </a:p>
        </p:txBody>
      </p:sp>
      <p:sp>
        <p:nvSpPr>
          <p:cNvPr id="3" name="标题 2"/>
          <p:cNvSpPr>
            <a:spLocks noGrp="1"/>
          </p:cNvSpPr>
          <p:nvPr>
            <p:ph type="title"/>
          </p:nvPr>
        </p:nvSpPr>
        <p:spPr/>
        <p:txBody>
          <a:bodyPr/>
          <a:lstStyle/>
          <a:p>
            <a:r>
              <a:rPr lang="zh-CN" altLang="en-US" dirty="0"/>
              <a:t>四  </a:t>
            </a:r>
            <a:r>
              <a:rPr lang="en-US" altLang="zh-CN" dirty="0"/>
              <a:t>DCGAN</a:t>
            </a:r>
            <a:endParaRPr lang="en-US" altLang="zh-CN" dirty="0"/>
          </a:p>
        </p:txBody>
      </p:sp>
      <p:pic>
        <p:nvPicPr>
          <p:cNvPr id="5" name="图片 4"/>
          <p:cNvPicPr>
            <a:picLocks noChangeAspect="1"/>
          </p:cNvPicPr>
          <p:nvPr/>
        </p:nvPicPr>
        <p:blipFill>
          <a:blip r:embed="rId1" cstate="print"/>
          <a:stretch>
            <a:fillRect/>
          </a:stretch>
        </p:blipFill>
        <p:spPr>
          <a:xfrm>
            <a:off x="4161155" y="3089910"/>
            <a:ext cx="6919595" cy="35052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3862958" y="261442"/>
            <a:ext cx="4104456" cy="772690"/>
          </a:xfrm>
          <a:prstGeom prst="rect">
            <a:avLst/>
          </a:prstGeom>
        </p:spPr>
        <p:txBody>
          <a:bodyPr>
            <a:normAutofit/>
          </a:bodyPr>
          <a:lstStyle/>
          <a:p>
            <a:pPr algn="l">
              <a:lnSpc>
                <a:spcPct val="110000"/>
              </a:lnSpc>
              <a:buNone/>
            </a:pPr>
            <a:r>
              <a:rPr lang="zh-CN" altLang="en-US" b="1" dirty="0" smtClean="0">
                <a:latin typeface="微软雅黑" panose="020B0503020204020204" pitchFamily="34" charset="-122"/>
                <a:ea typeface="微软雅黑" panose="020B0503020204020204" pitchFamily="34" charset="-122"/>
              </a:rPr>
              <a:t>五  </a:t>
            </a:r>
            <a:r>
              <a:rPr lang="en-US" altLang="zh-CN" b="1" dirty="0" err="1" smtClean="0">
                <a:latin typeface="微软雅黑" panose="020B0503020204020204" pitchFamily="34" charset="-122"/>
                <a:ea typeface="微软雅黑" panose="020B0503020204020204" pitchFamily="34" charset="-122"/>
              </a:rPr>
              <a:t>DCGans</a:t>
            </a:r>
            <a:r>
              <a:rPr lang="zh-CN" altLang="en-US" b="1" dirty="0">
                <a:latin typeface="微软雅黑" panose="020B0503020204020204" pitchFamily="34" charset="-122"/>
                <a:ea typeface="微软雅黑" panose="020B0503020204020204" pitchFamily="34" charset="-122"/>
              </a:rPr>
              <a:t>网络架</a:t>
            </a:r>
            <a:r>
              <a:rPr lang="zh-CN" altLang="en-US" b="1" dirty="0" smtClean="0">
                <a:latin typeface="微软雅黑" panose="020B0503020204020204" pitchFamily="34" charset="-122"/>
                <a:ea typeface="微软雅黑" panose="020B0503020204020204" pitchFamily="34" charset="-122"/>
              </a:rPr>
              <a:t>构</a:t>
            </a:r>
            <a:endParaRPr lang="en-US" altLang="zh-CN" b="1" dirty="0">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3526331" y="1713627"/>
          <a:ext cx="4063471" cy="4917311"/>
        </p:xfrm>
        <a:graphic>
          <a:graphicData uri="http://schemas.openxmlformats.org/drawingml/2006/table">
            <a:tbl>
              <a:tblPr firstRow="1" bandRow="1">
                <a:tableStyleId>{5C22544A-7EE6-4342-B048-85BDC9FD1C3A}</a:tableStyleId>
              </a:tblPr>
              <a:tblGrid>
                <a:gridCol w="4063471"/>
              </a:tblGrid>
              <a:tr h="702473">
                <a:tc>
                  <a:txBody>
                    <a:bodyPr/>
                    <a:lstStyle/>
                    <a:p>
                      <a:pPr algn="ctr"/>
                      <a:r>
                        <a:rPr lang="en-US" altLang="zh-CN" sz="3200" b="0" dirty="0" err="1">
                          <a:solidFill>
                            <a:schemeClr val="tx2"/>
                          </a:solidFill>
                          <a:latin typeface="微软雅黑" panose="020B0503020204020204" pitchFamily="34" charset="-122"/>
                          <a:ea typeface="微软雅黑" panose="020B0503020204020204" pitchFamily="34" charset="-122"/>
                        </a:rPr>
                        <a:t>Matual+sigmoid</a:t>
                      </a:r>
                      <a:endParaRPr lang="zh-CN" altLang="en-US" sz="3200" b="0" dirty="0">
                        <a:solidFill>
                          <a:schemeClr val="tx2"/>
                        </a:solidFill>
                        <a:latin typeface="微软雅黑" panose="020B0503020204020204" pitchFamily="34" charset="-122"/>
                        <a:ea typeface="微软雅黑" panose="020B0503020204020204" pitchFamily="34" charset="-122"/>
                      </a:endParaRPr>
                    </a:p>
                  </a:txBody>
                  <a:tcPr marL="91428" marR="91428" marT="45731" marB="45731">
                    <a:noFill/>
                  </a:tcPr>
                </a:tc>
              </a:tr>
              <a:tr h="702473">
                <a:tc>
                  <a:txBody>
                    <a:bodyPr/>
                    <a:lstStyle/>
                    <a:p>
                      <a:pPr algn="ctr"/>
                      <a:r>
                        <a:rPr lang="en-US" altLang="zh-CN" sz="3200" b="0" dirty="0">
                          <a:solidFill>
                            <a:schemeClr val="tx2"/>
                          </a:solidFill>
                          <a:latin typeface="微软雅黑" panose="020B0503020204020204" pitchFamily="34" charset="-122"/>
                          <a:ea typeface="微软雅黑" panose="020B0503020204020204" pitchFamily="34" charset="-122"/>
                        </a:rPr>
                        <a:t>flatten</a:t>
                      </a:r>
                      <a:endParaRPr lang="zh-CN" altLang="en-US" sz="3200" b="0" dirty="0">
                        <a:solidFill>
                          <a:schemeClr val="tx2"/>
                        </a:solidFill>
                        <a:latin typeface="微软雅黑" panose="020B0503020204020204" pitchFamily="34" charset="-122"/>
                        <a:ea typeface="微软雅黑" panose="020B0503020204020204" pitchFamily="34" charset="-122"/>
                      </a:endParaRPr>
                    </a:p>
                  </a:txBody>
                  <a:tcPr marL="91428" marR="91428" marT="45731" marB="45731">
                    <a:noFill/>
                  </a:tcPr>
                </a:tc>
              </a:tr>
              <a:tr h="702473">
                <a:tc>
                  <a:txBody>
                    <a:bodyPr/>
                    <a:lstStyle/>
                    <a:p>
                      <a:pPr algn="ctr"/>
                      <a:r>
                        <a:rPr lang="en-US" altLang="zh-CN" sz="2400" b="0" dirty="0" err="1">
                          <a:solidFill>
                            <a:schemeClr val="tx2"/>
                          </a:solidFill>
                          <a:latin typeface="微软雅黑" panose="020B0503020204020204" pitchFamily="34" charset="-122"/>
                          <a:ea typeface="微软雅黑" panose="020B0503020204020204" pitchFamily="34" charset="-122"/>
                        </a:rPr>
                        <a:t>Transpose_Conv+tanh</a:t>
                      </a:r>
                      <a:endParaRPr lang="zh-CN" altLang="en-US" sz="2400" b="0" dirty="0">
                        <a:solidFill>
                          <a:schemeClr val="tx2"/>
                        </a:solidFill>
                        <a:latin typeface="微软雅黑" panose="020B0503020204020204" pitchFamily="34" charset="-122"/>
                        <a:ea typeface="微软雅黑" panose="020B0503020204020204" pitchFamily="34" charset="-122"/>
                      </a:endParaRPr>
                    </a:p>
                  </a:txBody>
                  <a:tcPr marL="91428" marR="91428" marT="45731" marB="45731">
                    <a:noFill/>
                  </a:tcPr>
                </a:tc>
              </a:tr>
              <a:tr h="702473">
                <a:tc>
                  <a:txBody>
                    <a:bodyPr/>
                    <a:lstStyle/>
                    <a:p>
                      <a:pPr algn="ctr"/>
                      <a:r>
                        <a:rPr lang="en-US" altLang="zh-CN" sz="2400" dirty="0" err="1">
                          <a:solidFill>
                            <a:schemeClr val="tx2"/>
                          </a:solidFill>
                          <a:latin typeface="微软雅黑" panose="020B0503020204020204" pitchFamily="34" charset="-122"/>
                          <a:ea typeface="微软雅黑" panose="020B0503020204020204" pitchFamily="34" charset="-122"/>
                          <a:sym typeface="+mn-ea"/>
                        </a:rPr>
                        <a:t>Transpose_Conv</a:t>
                      </a:r>
                      <a:r>
                        <a:rPr lang="en-US" altLang="zh-CN" sz="2400" b="0" dirty="0" err="1">
                          <a:solidFill>
                            <a:schemeClr val="tx2"/>
                          </a:solidFill>
                          <a:latin typeface="微软雅黑" panose="020B0503020204020204" pitchFamily="34" charset="-122"/>
                          <a:ea typeface="微软雅黑" panose="020B0503020204020204" pitchFamily="34" charset="-122"/>
                        </a:rPr>
                        <a:t>+lrelu</a:t>
                      </a:r>
                      <a:endParaRPr lang="zh-CN" altLang="en-US" sz="2400" b="0" dirty="0">
                        <a:solidFill>
                          <a:schemeClr val="tx2"/>
                        </a:solidFill>
                        <a:latin typeface="微软雅黑" panose="020B0503020204020204" pitchFamily="34" charset="-122"/>
                        <a:ea typeface="微软雅黑" panose="020B0503020204020204" pitchFamily="34" charset="-122"/>
                      </a:endParaRPr>
                    </a:p>
                  </a:txBody>
                  <a:tcPr marL="91428" marR="91428" marT="45731" marB="45731">
                    <a:noFill/>
                  </a:tcPr>
                </a:tc>
              </a:tr>
              <a:tr h="702473">
                <a:tc>
                  <a:txBody>
                    <a:bodyPr/>
                    <a:lstStyle/>
                    <a:p>
                      <a:pPr algn="ctr"/>
                      <a:r>
                        <a:rPr lang="en-US" altLang="zh-CN" sz="2400" dirty="0" err="1">
                          <a:solidFill>
                            <a:schemeClr val="tx2"/>
                          </a:solidFill>
                          <a:latin typeface="微软雅黑" panose="020B0503020204020204" pitchFamily="34" charset="-122"/>
                          <a:ea typeface="微软雅黑" panose="020B0503020204020204" pitchFamily="34" charset="-122"/>
                          <a:sym typeface="+mn-ea"/>
                        </a:rPr>
                        <a:t>Transpose_Conv</a:t>
                      </a:r>
                      <a:r>
                        <a:rPr lang="en-US" altLang="zh-CN" sz="2400" b="0" dirty="0" err="1">
                          <a:solidFill>
                            <a:schemeClr val="tx2"/>
                          </a:solidFill>
                          <a:latin typeface="微软雅黑" panose="020B0503020204020204" pitchFamily="34" charset="-122"/>
                          <a:ea typeface="微软雅黑" panose="020B0503020204020204" pitchFamily="34" charset="-122"/>
                        </a:rPr>
                        <a:t>+lrelu</a:t>
                      </a:r>
                      <a:endParaRPr lang="zh-CN" altLang="en-US" sz="2400" b="0" dirty="0">
                        <a:solidFill>
                          <a:schemeClr val="tx2"/>
                        </a:solidFill>
                        <a:latin typeface="微软雅黑" panose="020B0503020204020204" pitchFamily="34" charset="-122"/>
                        <a:ea typeface="微软雅黑" panose="020B0503020204020204" pitchFamily="34" charset="-122"/>
                      </a:endParaRPr>
                    </a:p>
                  </a:txBody>
                  <a:tcPr marL="91428" marR="91428" marT="45731" marB="45731">
                    <a:noFill/>
                  </a:tcPr>
                </a:tc>
              </a:tr>
              <a:tr h="702473">
                <a:tc>
                  <a:txBody>
                    <a:bodyPr/>
                    <a:lstStyle/>
                    <a:p>
                      <a:pPr algn="ctr"/>
                      <a:r>
                        <a:rPr lang="en-US" altLang="zh-CN" sz="2800" b="0" dirty="0">
                          <a:solidFill>
                            <a:schemeClr val="tx2"/>
                          </a:solidFill>
                          <a:latin typeface="微软雅黑" panose="020B0503020204020204" pitchFamily="34" charset="-122"/>
                          <a:ea typeface="微软雅黑" panose="020B0503020204020204" pitchFamily="34" charset="-122"/>
                        </a:rPr>
                        <a:t>Reshape</a:t>
                      </a:r>
                      <a:endParaRPr lang="en-US" altLang="zh-CN" sz="2800" b="0" dirty="0">
                        <a:solidFill>
                          <a:schemeClr val="tx2"/>
                        </a:solidFill>
                        <a:latin typeface="微软雅黑" panose="020B0503020204020204" pitchFamily="34" charset="-122"/>
                        <a:ea typeface="微软雅黑" panose="020B0503020204020204" pitchFamily="34" charset="-122"/>
                      </a:endParaRPr>
                    </a:p>
                  </a:txBody>
                  <a:tcPr marL="91428" marR="91428" marT="45731" marB="45731">
                    <a:noFill/>
                  </a:tcPr>
                </a:tc>
              </a:tr>
              <a:tr h="702473">
                <a:tc>
                  <a:txBody>
                    <a:bodyPr/>
                    <a:lstStyle/>
                    <a:p>
                      <a:pPr algn="ctr"/>
                      <a:r>
                        <a:rPr lang="en-US" altLang="zh-CN" sz="2800" b="0" dirty="0">
                          <a:solidFill>
                            <a:schemeClr val="tx2"/>
                          </a:solidFill>
                          <a:latin typeface="微软雅黑" panose="020B0503020204020204" pitchFamily="34" charset="-122"/>
                          <a:ea typeface="微软雅黑" panose="020B0503020204020204" pitchFamily="34" charset="-122"/>
                        </a:rPr>
                        <a:t>Z-noise</a:t>
                      </a:r>
                      <a:endParaRPr lang="en-US" altLang="zh-CN" sz="2800" b="0" dirty="0">
                        <a:solidFill>
                          <a:schemeClr val="tx2"/>
                        </a:solidFill>
                        <a:latin typeface="微软雅黑" panose="020B0503020204020204" pitchFamily="34" charset="-122"/>
                        <a:ea typeface="微软雅黑" panose="020B0503020204020204" pitchFamily="34" charset="-122"/>
                      </a:endParaRPr>
                    </a:p>
                  </a:txBody>
                  <a:tcPr marL="91428" marR="91428" marT="45731" marB="45731">
                    <a:noFill/>
                  </a:tcPr>
                </a:tc>
              </a:tr>
            </a:tbl>
          </a:graphicData>
        </a:graphic>
      </p:graphicFrame>
      <p:sp>
        <p:nvSpPr>
          <p:cNvPr id="4" name="左大括号 3"/>
          <p:cNvSpPr/>
          <p:nvPr/>
        </p:nvSpPr>
        <p:spPr>
          <a:xfrm>
            <a:off x="2745953" y="1875389"/>
            <a:ext cx="690376" cy="942610"/>
          </a:xfrm>
          <a:prstGeom prst="leftBrace">
            <a:avLst/>
          </a:prstGeom>
          <a:noFill/>
          <a:ln w="317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左大括号 5"/>
          <p:cNvSpPr/>
          <p:nvPr/>
        </p:nvSpPr>
        <p:spPr>
          <a:xfrm>
            <a:off x="2745953" y="3222137"/>
            <a:ext cx="690376" cy="3254808"/>
          </a:xfrm>
          <a:prstGeom prst="leftBrace">
            <a:avLst/>
          </a:prstGeom>
          <a:noFill/>
          <a:ln w="317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副标题 2"/>
          <p:cNvSpPr txBox="1"/>
          <p:nvPr/>
        </p:nvSpPr>
        <p:spPr>
          <a:xfrm>
            <a:off x="1201264" y="4603546"/>
            <a:ext cx="1408882" cy="526537"/>
          </a:xfrm>
          <a:prstGeom prst="rect">
            <a:avLst/>
          </a:prstGeom>
        </p:spPr>
        <p:txBody>
          <a:bodyPr>
            <a:normAutofit fontScale="5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sz="4000" dirty="0">
                <a:latin typeface="微软雅黑" panose="020B0503020204020204" pitchFamily="34" charset="-122"/>
                <a:ea typeface="微软雅黑" panose="020B0503020204020204" pitchFamily="34" charset="-122"/>
              </a:rPr>
              <a:t>生成器</a:t>
            </a:r>
            <a:r>
              <a:rPr lang="en-US" altLang="zh-CN" sz="4000" dirty="0">
                <a:latin typeface="微软雅黑" panose="020B0503020204020204" pitchFamily="34" charset="-122"/>
                <a:ea typeface="微软雅黑" panose="020B0503020204020204" pitchFamily="34" charset="-122"/>
              </a:rPr>
              <a:t>-G</a:t>
            </a:r>
            <a:endParaRPr lang="en-US" altLang="zh-CN" sz="4000" dirty="0">
              <a:latin typeface="微软雅黑" panose="020B0503020204020204" pitchFamily="34" charset="-122"/>
              <a:ea typeface="微软雅黑" panose="020B0503020204020204" pitchFamily="34" charset="-122"/>
            </a:endParaRPr>
          </a:p>
        </p:txBody>
      </p:sp>
      <p:sp>
        <p:nvSpPr>
          <p:cNvPr id="8" name="副标题 2"/>
          <p:cNvSpPr txBox="1"/>
          <p:nvPr/>
        </p:nvSpPr>
        <p:spPr>
          <a:xfrm>
            <a:off x="1156820" y="2142351"/>
            <a:ext cx="1408882" cy="508753"/>
          </a:xfrm>
          <a:prstGeom prst="rect">
            <a:avLst/>
          </a:prstGeom>
        </p:spPr>
        <p:txBody>
          <a:bodyPr>
            <a:normAutofit fontScale="5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sz="4000" dirty="0">
                <a:latin typeface="微软雅黑" panose="020B0503020204020204" pitchFamily="34" charset="-122"/>
                <a:ea typeface="微软雅黑" panose="020B0503020204020204" pitchFamily="34" charset="-122"/>
              </a:rPr>
              <a:t>辨识器</a:t>
            </a:r>
            <a:r>
              <a:rPr lang="en-US" altLang="zh-CN" sz="4000" dirty="0">
                <a:latin typeface="微软雅黑" panose="020B0503020204020204" pitchFamily="34" charset="-122"/>
                <a:ea typeface="微软雅黑" panose="020B0503020204020204" pitchFamily="34" charset="-122"/>
              </a:rPr>
              <a:t>-D</a:t>
            </a:r>
            <a:endParaRPr lang="en-US" altLang="zh-CN" sz="4000" dirty="0">
              <a:latin typeface="微软雅黑" panose="020B0503020204020204" pitchFamily="34" charset="-122"/>
              <a:ea typeface="微软雅黑" panose="020B0503020204020204" pitchFamily="34" charset="-122"/>
            </a:endParaRPr>
          </a:p>
        </p:txBody>
      </p:sp>
      <p:sp>
        <p:nvSpPr>
          <p:cNvPr id="9" name="矩形 8"/>
          <p:cNvSpPr/>
          <p:nvPr/>
        </p:nvSpPr>
        <p:spPr>
          <a:xfrm>
            <a:off x="8485460" y="2576800"/>
            <a:ext cx="1873055" cy="482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Real image</a:t>
            </a:r>
            <a:endParaRPr lang="zh-CN" altLang="en-US" sz="2400" dirty="0">
              <a:solidFill>
                <a:schemeClr val="tx1"/>
              </a:solidFill>
            </a:endParaRPr>
          </a:p>
        </p:txBody>
      </p:sp>
      <p:sp>
        <p:nvSpPr>
          <p:cNvPr id="10" name="右箭头 11"/>
          <p:cNvSpPr/>
          <p:nvPr/>
        </p:nvSpPr>
        <p:spPr>
          <a:xfrm rot="10800000">
            <a:off x="7589984" y="2613367"/>
            <a:ext cx="746352" cy="41997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4295006" y="117426"/>
            <a:ext cx="3426417" cy="810958"/>
          </a:xfrm>
          <a:prstGeom prst="rect">
            <a:avLst/>
          </a:prstGeom>
        </p:spPr>
        <p:txBody>
          <a:bodyPr>
            <a:normAutofit/>
          </a:bodyPr>
          <a:lstStyle/>
          <a:p>
            <a:pPr algn="l">
              <a:lnSpc>
                <a:spcPct val="110000"/>
              </a:lnSpc>
              <a:buNone/>
            </a:pPr>
            <a:r>
              <a:rPr lang="zh-CN" altLang="en-US" sz="4000" b="1" dirty="0" smtClean="0">
                <a:latin typeface="微软雅黑" panose="020B0503020204020204" pitchFamily="34" charset="-122"/>
                <a:ea typeface="微软雅黑" panose="020B0503020204020204" pitchFamily="34" charset="-122"/>
              </a:rPr>
              <a:t>五  </a:t>
            </a:r>
            <a:r>
              <a:rPr sz="4000" b="1" dirty="0" smtClean="0">
                <a:latin typeface="微软雅黑" panose="020B0503020204020204" pitchFamily="34" charset="-122"/>
                <a:ea typeface="微软雅黑" panose="020B0503020204020204" pitchFamily="34" charset="-122"/>
              </a:rPr>
              <a:t>生成器</a:t>
            </a:r>
            <a:r>
              <a:rPr lang="en-US" altLang="zh-CN" sz="4000" b="1" dirty="0">
                <a:latin typeface="微软雅黑" panose="020B0503020204020204" pitchFamily="34" charset="-122"/>
                <a:ea typeface="微软雅黑" panose="020B0503020204020204" pitchFamily="34" charset="-122"/>
              </a:rPr>
              <a:t>-G</a:t>
            </a:r>
            <a:endParaRPr lang="en-US" altLang="zh-CN" sz="4000" b="1" dirty="0">
              <a:latin typeface="微软雅黑" panose="020B0503020204020204" pitchFamily="34" charset="-122"/>
              <a:ea typeface="微软雅黑" panose="020B0503020204020204" pitchFamily="34" charset="-122"/>
            </a:endParaRPr>
          </a:p>
        </p:txBody>
      </p:sp>
      <p:pic>
        <p:nvPicPr>
          <p:cNvPr id="1026" name="Picture 2" descr="https://raw.githubusercontent.com/stdcoutzyx/Blogs/master/blog2016-september-later/DCGAN/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33452" y="945881"/>
            <a:ext cx="10220903" cy="3910047"/>
          </a:xfrm>
          <a:prstGeom prst="rect">
            <a:avLst/>
          </a:prstGeom>
          <a:noFill/>
          <a:extLst>
            <a:ext uri="{909E8E84-426E-40DD-AFC4-6F175D3DCCD1}">
              <a14:hiddenFill xmlns:a14="http://schemas.microsoft.com/office/drawing/2010/main">
                <a:solidFill>
                  <a:srgbClr val="FFFFFF"/>
                </a:solidFill>
              </a14:hiddenFill>
            </a:ext>
          </a:extLst>
        </p:spPr>
      </p:pic>
      <p:sp>
        <p:nvSpPr>
          <p:cNvPr id="5" name="副标题 2"/>
          <p:cNvSpPr txBox="1"/>
          <p:nvPr/>
        </p:nvSpPr>
        <p:spPr>
          <a:xfrm>
            <a:off x="1015233" y="5166286"/>
            <a:ext cx="10054551" cy="1485609"/>
          </a:xfrm>
          <a:prstGeom prst="rect">
            <a:avLst/>
          </a:prstGeom>
        </p:spPr>
        <p:txBody>
          <a:bodyPr>
            <a:normAutofit fontScale="4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altLang="zh-CN" sz="4000" dirty="0">
                <a:latin typeface="微软雅黑" panose="020B0503020204020204" pitchFamily="34" charset="-122"/>
                <a:ea typeface="微软雅黑" panose="020B0503020204020204" pitchFamily="34" charset="-122"/>
              </a:rPr>
              <a:t>step1</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Z</a:t>
            </a:r>
            <a:r>
              <a:rPr lang="zh-CN" altLang="en-US" sz="4000" dirty="0">
                <a:latin typeface="微软雅黑" panose="020B0503020204020204" pitchFamily="34" charset="-122"/>
                <a:ea typeface="微软雅黑" panose="020B0503020204020204" pitchFamily="34" charset="-122"/>
              </a:rPr>
              <a:t>向量</a:t>
            </a:r>
            <a:r>
              <a:rPr lang="en-US" altLang="zh-CN" sz="4000" dirty="0">
                <a:latin typeface="微软雅黑" panose="020B0503020204020204" pitchFamily="34" charset="-122"/>
                <a:ea typeface="微软雅黑" panose="020B0503020204020204" pitchFamily="34" charset="-122"/>
              </a:rPr>
              <a:t>(len(Z)=100)-----4*4*1024</a:t>
            </a:r>
            <a:r>
              <a:rPr lang="zh-CN" altLang="en-US" sz="4000" dirty="0">
                <a:latin typeface="微软雅黑" panose="020B0503020204020204" pitchFamily="34" charset="-122"/>
                <a:ea typeface="微软雅黑" panose="020B0503020204020204" pitchFamily="34" charset="-122"/>
              </a:rPr>
              <a:t>（</a:t>
            </a:r>
            <a:r>
              <a:rPr lang="en-US" altLang="zh-CN" sz="4000" dirty="0">
                <a:latin typeface="微软雅黑" panose="020B0503020204020204" pitchFamily="34" charset="-122"/>
                <a:ea typeface="微软雅黑" panose="020B0503020204020204" pitchFamily="34" charset="-122"/>
              </a:rPr>
              <a:t>FC</a:t>
            </a:r>
            <a:r>
              <a:rPr lang="zh-CN" altLang="en-US" sz="4000" dirty="0">
                <a:latin typeface="微软雅黑" panose="020B0503020204020204" pitchFamily="34" charset="-122"/>
                <a:ea typeface="微软雅黑" panose="020B0503020204020204" pitchFamily="34" charset="-122"/>
              </a:rPr>
              <a:t>），并重塑为</a:t>
            </a:r>
            <a:r>
              <a:rPr lang="en-US" altLang="zh-CN" sz="4000" dirty="0">
                <a:latin typeface="微软雅黑" panose="020B0503020204020204" pitchFamily="34" charset="-122"/>
                <a:ea typeface="微软雅黑" panose="020B0503020204020204" pitchFamily="34" charset="-122"/>
              </a:rPr>
              <a:t>4*4*1024</a:t>
            </a:r>
            <a:r>
              <a:rPr lang="zh-CN" altLang="en-US" sz="4000" dirty="0">
                <a:latin typeface="微软雅黑" panose="020B0503020204020204" pitchFamily="34" charset="-122"/>
                <a:ea typeface="微软雅黑" panose="020B0503020204020204" pitchFamily="34" charset="-122"/>
              </a:rPr>
              <a:t>的图片；</a:t>
            </a:r>
            <a:endParaRPr lang="zh-CN" altLang="en-US" sz="4000" dirty="0">
              <a:latin typeface="微软雅黑" panose="020B0503020204020204" pitchFamily="34" charset="-122"/>
              <a:ea typeface="微软雅黑" panose="020B0503020204020204" pitchFamily="34" charset="-122"/>
            </a:endParaRPr>
          </a:p>
          <a:p>
            <a:pPr algn="l">
              <a:lnSpc>
                <a:spcPct val="110000"/>
              </a:lnSpc>
            </a:pPr>
            <a:r>
              <a:rPr lang="en-US" altLang="zh-CN" sz="4000" dirty="0">
                <a:latin typeface="微软雅黑" panose="020B0503020204020204" pitchFamily="34" charset="-122"/>
                <a:ea typeface="微软雅黑" panose="020B0503020204020204" pitchFamily="34" charset="-122"/>
              </a:rPr>
              <a:t>step2</a:t>
            </a:r>
            <a:r>
              <a:rPr lang="zh-CN" altLang="en-US" sz="4000" dirty="0">
                <a:latin typeface="微软雅黑" panose="020B0503020204020204" pitchFamily="34" charset="-122"/>
                <a:ea typeface="微软雅黑" panose="020B0503020204020204" pitchFamily="34" charset="-122"/>
              </a:rPr>
              <a:t>：通过转置卷积（</a:t>
            </a:r>
            <a:r>
              <a:rPr lang="en-US" altLang="zh-CN" sz="4000" dirty="0">
                <a:latin typeface="微软雅黑" panose="020B0503020204020204" pitchFamily="34" charset="-122"/>
                <a:ea typeface="微软雅黑" panose="020B0503020204020204" pitchFamily="34" charset="-122"/>
              </a:rPr>
              <a:t>conv2d_transpose</a:t>
            </a:r>
            <a:r>
              <a:rPr lang="zh-CN" altLang="en-US" sz="4000" dirty="0">
                <a:latin typeface="微软雅黑" panose="020B0503020204020204" pitchFamily="34" charset="-122"/>
                <a:ea typeface="微软雅黑" panose="020B0503020204020204" pitchFamily="34" charset="-122"/>
              </a:rPr>
              <a:t>），进行上采样（</a:t>
            </a:r>
            <a:r>
              <a:rPr lang="en-US" altLang="zh-CN" sz="4000" dirty="0" err="1">
                <a:latin typeface="微软雅黑" panose="020B0503020204020204" pitchFamily="34" charset="-122"/>
                <a:ea typeface="微软雅黑" panose="020B0503020204020204" pitchFamily="34" charset="-122"/>
              </a:rPr>
              <a:t>upsampling</a:t>
            </a:r>
            <a:r>
              <a:rPr lang="zh-CN" altLang="en-US" sz="4000" dirty="0">
                <a:latin typeface="微软雅黑" panose="020B0503020204020204" pitchFamily="34" charset="-122"/>
                <a:ea typeface="微软雅黑" panose="020B0503020204020204" pitchFamily="34" charset="-122"/>
              </a:rPr>
              <a:t>），逐步减少深度，增加高和宽；</a:t>
            </a:r>
            <a:endParaRPr lang="zh-CN" altLang="en-US" sz="4000" dirty="0">
              <a:latin typeface="微软雅黑" panose="020B0503020204020204" pitchFamily="34" charset="-122"/>
              <a:ea typeface="微软雅黑" panose="020B0503020204020204" pitchFamily="34" charset="-122"/>
            </a:endParaRPr>
          </a:p>
          <a:p>
            <a:pPr algn="l">
              <a:lnSpc>
                <a:spcPct val="110000"/>
              </a:lnSpc>
            </a:pPr>
            <a:r>
              <a:rPr lang="en-US" altLang="zh-CN" sz="4000" dirty="0">
                <a:latin typeface="微软雅黑" panose="020B0503020204020204" pitchFamily="34" charset="-122"/>
                <a:ea typeface="微软雅黑" panose="020B0503020204020204" pitchFamily="34" charset="-122"/>
              </a:rPr>
              <a:t>step3</a:t>
            </a:r>
            <a:r>
              <a:rPr lang="zh-CN" altLang="en-US" sz="4000" dirty="0">
                <a:latin typeface="微软雅黑" panose="020B0503020204020204" pitchFamily="34" charset="-122"/>
                <a:ea typeface="微软雅黑" panose="020B0503020204020204" pitchFamily="34" charset="-122"/>
              </a:rPr>
              <a:t>：最终生成</a:t>
            </a:r>
            <a:r>
              <a:rPr lang="en-US" altLang="zh-CN" sz="4000" dirty="0">
                <a:latin typeface="微软雅黑" panose="020B0503020204020204" pitchFamily="34" charset="-122"/>
                <a:ea typeface="微软雅黑" panose="020B0503020204020204" pitchFamily="34" charset="-122"/>
              </a:rPr>
              <a:t>shape</a:t>
            </a:r>
            <a:r>
              <a:rPr lang="zh-CN" altLang="en-US" sz="4000" dirty="0">
                <a:latin typeface="微软雅黑" panose="020B0503020204020204" pitchFamily="34" charset="-122"/>
                <a:ea typeface="微软雅黑" panose="020B0503020204020204" pitchFamily="34" charset="-122"/>
              </a:rPr>
              <a:t>和真图片</a:t>
            </a:r>
            <a:r>
              <a:rPr lang="en-US" altLang="zh-CN" sz="4000" dirty="0">
                <a:latin typeface="微软雅黑" panose="020B0503020204020204" pitchFamily="34" charset="-122"/>
                <a:ea typeface="微软雅黑" panose="020B0503020204020204" pitchFamily="34" charset="-122"/>
              </a:rPr>
              <a:t>shape</a:t>
            </a:r>
            <a:r>
              <a:rPr lang="zh-CN" altLang="en-US" sz="4000" dirty="0">
                <a:latin typeface="微软雅黑" panose="020B0503020204020204" pitchFamily="34" charset="-122"/>
                <a:ea typeface="微软雅黑" panose="020B0503020204020204" pitchFamily="34" charset="-122"/>
              </a:rPr>
              <a:t>一样的图片：</a:t>
            </a:r>
            <a:r>
              <a:rPr lang="en-US" altLang="zh-CN" sz="4000" dirty="0">
                <a:latin typeface="微软雅黑" panose="020B0503020204020204" pitchFamily="34" charset="-122"/>
                <a:ea typeface="微软雅黑" panose="020B0503020204020204" pitchFamily="34" charset="-122"/>
              </a:rPr>
              <a:t>64*64*3 </a:t>
            </a:r>
            <a:r>
              <a:rPr lang="zh-CN" altLang="en-US"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a:p>
            <a:pPr algn="l">
              <a:lnSpc>
                <a:spcPct val="110000"/>
              </a:lnSpc>
            </a:pPr>
            <a:r>
              <a:rPr lang="zh-CN" altLang="en-US" sz="4000" dirty="0">
                <a:latin typeface="微软雅黑" panose="020B0503020204020204" pitchFamily="34" charset="-122"/>
                <a:ea typeface="微软雅黑" panose="020B0503020204020204" pitchFamily="34" charset="-122"/>
              </a:rPr>
              <a:t>备注：</a:t>
            </a:r>
            <a:r>
              <a:rPr lang="en-US" altLang="zh-CN" sz="4000" dirty="0">
                <a:latin typeface="微软雅黑" panose="020B0503020204020204" pitchFamily="34" charset="-122"/>
                <a:ea typeface="微软雅黑" panose="020B0503020204020204" pitchFamily="34" charset="-122"/>
              </a:rPr>
              <a:t>1</a:t>
            </a:r>
            <a:r>
              <a:rPr lang="zh-CN" altLang="en-US" sz="4000" dirty="0">
                <a:latin typeface="微软雅黑" panose="020B0503020204020204" pitchFamily="34" charset="-122"/>
                <a:ea typeface="微软雅黑" panose="020B0503020204020204" pitchFamily="34" charset="-122"/>
              </a:rPr>
              <a:t>、隐藏层激活函数：</a:t>
            </a:r>
            <a:r>
              <a:rPr lang="en-US" altLang="zh-CN" sz="4000" dirty="0" err="1">
                <a:latin typeface="微软雅黑" panose="020B0503020204020204" pitchFamily="34" charset="-122"/>
                <a:ea typeface="微软雅黑" panose="020B0503020204020204" pitchFamily="34" charset="-122"/>
              </a:rPr>
              <a:t>Lrelu</a:t>
            </a:r>
            <a:r>
              <a:rPr lang="en-US" altLang="zh-CN" sz="4000" dirty="0">
                <a:latin typeface="微软雅黑" panose="020B0503020204020204" pitchFamily="34" charset="-122"/>
                <a:ea typeface="微软雅黑" panose="020B0503020204020204" pitchFamily="34" charset="-122"/>
              </a:rPr>
              <a:t>   2</a:t>
            </a:r>
            <a:r>
              <a:rPr lang="zh-CN" altLang="en-US" sz="4000" dirty="0">
                <a:latin typeface="微软雅黑" panose="020B0503020204020204" pitchFamily="34" charset="-122"/>
                <a:ea typeface="微软雅黑" panose="020B0503020204020204" pitchFamily="34" charset="-122"/>
              </a:rPr>
              <a:t>、无池化层   </a:t>
            </a:r>
            <a:r>
              <a:rPr lang="en-US" altLang="zh-CN" sz="4000" dirty="0">
                <a:latin typeface="微软雅黑" panose="020B0503020204020204" pitchFamily="34" charset="-122"/>
                <a:ea typeface="微软雅黑" panose="020B0503020204020204" pitchFamily="34" charset="-122"/>
              </a:rPr>
              <a:t>3</a:t>
            </a:r>
            <a:r>
              <a:rPr lang="zh-CN" altLang="en-US" sz="4000" dirty="0">
                <a:latin typeface="微软雅黑" panose="020B0503020204020204" pitchFamily="34" charset="-122"/>
                <a:ea typeface="微软雅黑" panose="020B0503020204020204" pitchFamily="34" charset="-122"/>
              </a:rPr>
              <a:t>、做批归一化 </a:t>
            </a:r>
            <a:endParaRPr lang="en-US" altLang="zh-CN" sz="4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3934966" y="189434"/>
            <a:ext cx="3759430" cy="810958"/>
          </a:xfrm>
          <a:prstGeom prst="rect">
            <a:avLst/>
          </a:prstGeom>
        </p:spPr>
        <p:txBody>
          <a:bodyPr>
            <a:normAutofit/>
          </a:bodyPr>
          <a:lstStyle/>
          <a:p>
            <a:pPr algn="l">
              <a:lnSpc>
                <a:spcPct val="110000"/>
              </a:lnSpc>
              <a:buNone/>
            </a:pPr>
            <a:r>
              <a:rPr lang="zh-CN" altLang="en-US" sz="4000" b="1" dirty="0" smtClean="0">
                <a:latin typeface="微软雅黑" panose="020B0503020204020204" pitchFamily="34" charset="-122"/>
                <a:ea typeface="微软雅黑" panose="020B0503020204020204" pitchFamily="34" charset="-122"/>
              </a:rPr>
              <a:t>五  </a:t>
            </a:r>
            <a:r>
              <a:rPr lang="en-US" altLang="zh-CN" sz="4000" b="1" dirty="0" smtClean="0">
                <a:latin typeface="微软雅黑" panose="020B0503020204020204" pitchFamily="34" charset="-122"/>
                <a:ea typeface="微软雅黑" panose="020B0503020204020204" pitchFamily="34" charset="-122"/>
              </a:rPr>
              <a:t> </a:t>
            </a:r>
            <a:r>
              <a:rPr sz="4000" b="1" dirty="0">
                <a:latin typeface="微软雅黑" panose="020B0503020204020204" pitchFamily="34" charset="-122"/>
                <a:ea typeface="微软雅黑" panose="020B0503020204020204" pitchFamily="34" charset="-122"/>
              </a:rPr>
              <a:t>辨识器</a:t>
            </a:r>
            <a:r>
              <a:rPr lang="en-US" altLang="zh-CN" sz="4000" b="1" dirty="0">
                <a:latin typeface="微软雅黑" panose="020B0503020204020204" pitchFamily="34" charset="-122"/>
                <a:ea typeface="微软雅黑" panose="020B0503020204020204" pitchFamily="34" charset="-122"/>
              </a:rPr>
              <a:t>-D</a:t>
            </a:r>
            <a:endParaRPr lang="en-US" altLang="zh-CN" sz="4000" b="1" dirty="0">
              <a:latin typeface="微软雅黑" panose="020B0503020204020204" pitchFamily="34" charset="-122"/>
              <a:ea typeface="微软雅黑" panose="020B0503020204020204" pitchFamily="34" charset="-122"/>
            </a:endParaRPr>
          </a:p>
        </p:txBody>
      </p:sp>
      <p:sp>
        <p:nvSpPr>
          <p:cNvPr id="4" name="矩形 3"/>
          <p:cNvSpPr/>
          <p:nvPr/>
        </p:nvSpPr>
        <p:spPr>
          <a:xfrm>
            <a:off x="483949" y="2119209"/>
            <a:ext cx="1949844" cy="2062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64*64*3</a:t>
            </a:r>
            <a:endParaRPr lang="zh-CN" altLang="en-US" sz="2400" dirty="0">
              <a:solidFill>
                <a:schemeClr val="tx1"/>
              </a:solidFill>
            </a:endParaRPr>
          </a:p>
        </p:txBody>
      </p:sp>
      <p:sp>
        <p:nvSpPr>
          <p:cNvPr id="7" name="矩形 6"/>
          <p:cNvSpPr/>
          <p:nvPr/>
        </p:nvSpPr>
        <p:spPr>
          <a:xfrm>
            <a:off x="3484440" y="2551409"/>
            <a:ext cx="1452276" cy="11977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32*32*</a:t>
            </a:r>
            <a:endParaRPr lang="en-US" altLang="zh-CN" sz="2400" dirty="0">
              <a:solidFill>
                <a:schemeClr val="tx1"/>
              </a:solidFill>
            </a:endParaRPr>
          </a:p>
          <a:p>
            <a:pPr algn="ctr"/>
            <a:r>
              <a:rPr lang="en-US" altLang="zh-CN" sz="2400" dirty="0">
                <a:solidFill>
                  <a:schemeClr val="tx1"/>
                </a:solidFill>
              </a:rPr>
              <a:t>128</a:t>
            </a:r>
            <a:endParaRPr lang="zh-CN" altLang="en-US" sz="2400" dirty="0">
              <a:solidFill>
                <a:schemeClr val="tx1"/>
              </a:solidFill>
            </a:endParaRPr>
          </a:p>
        </p:txBody>
      </p:sp>
      <p:sp>
        <p:nvSpPr>
          <p:cNvPr id="8" name="矩形 7"/>
          <p:cNvSpPr/>
          <p:nvPr/>
        </p:nvSpPr>
        <p:spPr>
          <a:xfrm>
            <a:off x="6094689" y="2691403"/>
            <a:ext cx="1001355" cy="9177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8*8*</a:t>
            </a:r>
            <a:endParaRPr lang="en-US" altLang="zh-CN" sz="2400" dirty="0">
              <a:solidFill>
                <a:schemeClr val="tx1"/>
              </a:solidFill>
            </a:endParaRPr>
          </a:p>
          <a:p>
            <a:pPr algn="ctr"/>
            <a:r>
              <a:rPr lang="en-US" altLang="zh-CN" sz="2400" dirty="0">
                <a:solidFill>
                  <a:schemeClr val="tx1"/>
                </a:solidFill>
              </a:rPr>
              <a:t>512</a:t>
            </a:r>
            <a:endParaRPr lang="zh-CN" altLang="en-US" sz="2400" dirty="0">
              <a:solidFill>
                <a:schemeClr val="tx1"/>
              </a:solidFill>
            </a:endParaRPr>
          </a:p>
        </p:txBody>
      </p:sp>
      <p:sp>
        <p:nvSpPr>
          <p:cNvPr id="9" name="矩形 8"/>
          <p:cNvSpPr/>
          <p:nvPr/>
        </p:nvSpPr>
        <p:spPr>
          <a:xfrm>
            <a:off x="8191718" y="2822059"/>
            <a:ext cx="727692" cy="6564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4*4*1024</a:t>
            </a:r>
            <a:endParaRPr lang="zh-CN" altLang="en-US" dirty="0">
              <a:solidFill>
                <a:schemeClr val="tx1"/>
              </a:solidFill>
            </a:endParaRPr>
          </a:p>
        </p:txBody>
      </p:sp>
      <p:sp>
        <p:nvSpPr>
          <p:cNvPr id="10" name="矩形 9"/>
          <p:cNvSpPr/>
          <p:nvPr/>
        </p:nvSpPr>
        <p:spPr>
          <a:xfrm>
            <a:off x="11597512" y="2950927"/>
            <a:ext cx="363846" cy="3981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6" name="右箭头 5"/>
          <p:cNvSpPr/>
          <p:nvPr/>
        </p:nvSpPr>
        <p:spPr>
          <a:xfrm>
            <a:off x="2573786" y="2940499"/>
            <a:ext cx="746352" cy="41997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右箭头 11"/>
          <p:cNvSpPr/>
          <p:nvPr/>
        </p:nvSpPr>
        <p:spPr>
          <a:xfrm>
            <a:off x="5142235" y="2951199"/>
            <a:ext cx="746352" cy="41997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右箭头 12"/>
          <p:cNvSpPr/>
          <p:nvPr/>
        </p:nvSpPr>
        <p:spPr>
          <a:xfrm>
            <a:off x="7286255" y="2940249"/>
            <a:ext cx="746352" cy="41997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副标题 2"/>
          <p:cNvSpPr txBox="1"/>
          <p:nvPr/>
        </p:nvSpPr>
        <p:spPr>
          <a:xfrm>
            <a:off x="1038180" y="4677743"/>
            <a:ext cx="6672200" cy="1601255"/>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、隐藏层激活：</a:t>
            </a:r>
            <a:r>
              <a:rPr lang="en-US" altLang="zh-CN" sz="2000" dirty="0" err="1">
                <a:latin typeface="微软雅黑" panose="020B0503020204020204" pitchFamily="34" charset="-122"/>
                <a:ea typeface="微软雅黑" panose="020B0503020204020204" pitchFamily="34" charset="-122"/>
              </a:rPr>
              <a:t>Lrelu</a:t>
            </a:r>
            <a:endParaRPr lang="en-US" altLang="zh-CN" sz="2000" dirty="0">
              <a:latin typeface="微软雅黑" panose="020B0503020204020204" pitchFamily="34" charset="-122"/>
              <a:ea typeface="微软雅黑" panose="020B0503020204020204" pitchFamily="34" charset="-122"/>
            </a:endParaRPr>
          </a:p>
          <a:p>
            <a:pPr algn="l">
              <a:lnSpc>
                <a:spcPct val="110000"/>
              </a:lnSpc>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、无池化层</a:t>
            </a:r>
            <a:endParaRPr lang="en-US" altLang="zh-CN" sz="2000" dirty="0">
              <a:latin typeface="微软雅黑" panose="020B0503020204020204" pitchFamily="34" charset="-122"/>
              <a:ea typeface="微软雅黑" panose="020B0503020204020204" pitchFamily="34" charset="-122"/>
            </a:endParaRPr>
          </a:p>
          <a:p>
            <a:pPr algn="l">
              <a:lnSpc>
                <a:spcPct val="110000"/>
              </a:lnSpc>
            </a:pP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、需要批归一化</a:t>
            </a:r>
            <a:endParaRPr lang="en-US" altLang="zh-CN" sz="2000" dirty="0">
              <a:latin typeface="微软雅黑" panose="020B0503020204020204" pitchFamily="34" charset="-122"/>
              <a:ea typeface="微软雅黑" panose="020B0503020204020204" pitchFamily="34" charset="-122"/>
            </a:endParaRPr>
          </a:p>
        </p:txBody>
      </p:sp>
      <p:sp>
        <p:nvSpPr>
          <p:cNvPr id="15" name="右箭头 12"/>
          <p:cNvSpPr/>
          <p:nvPr/>
        </p:nvSpPr>
        <p:spPr>
          <a:xfrm>
            <a:off x="10703232" y="2940248"/>
            <a:ext cx="746352" cy="41997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右箭头 1"/>
          <p:cNvSpPr/>
          <p:nvPr/>
        </p:nvSpPr>
        <p:spPr>
          <a:xfrm>
            <a:off x="9003071" y="2951047"/>
            <a:ext cx="746352" cy="41997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9809473" y="2832756"/>
            <a:ext cx="840631" cy="6561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flatten</a:t>
            </a:r>
            <a:endParaRPr lang="en-US" altLang="zh-CN" dirty="0">
              <a:solidFill>
                <a:schemeClr val="tx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GANS</a:t>
            </a:r>
            <a:r>
              <a:rPr lang="zh-CN" altLang="en-US" dirty="0" smtClean="0"/>
              <a:t>项目</a:t>
            </a:r>
            <a:endParaRPr lang="zh-CN" altLang="en-US" dirty="0"/>
          </a:p>
        </p:txBody>
      </p:sp>
      <p:sp>
        <p:nvSpPr>
          <p:cNvPr id="5" name="内容占位符 4"/>
          <p:cNvSpPr>
            <a:spLocks noGrp="1"/>
          </p:cNvSpPr>
          <p:nvPr>
            <p:ph idx="13"/>
          </p:nvPr>
        </p:nvSpPr>
        <p:spPr>
          <a:xfrm>
            <a:off x="854075" y="1524635"/>
            <a:ext cx="7616190" cy="2463165"/>
          </a:xfrm>
          <a:ln w="12700">
            <a:noFill/>
            <a:tailEnd type="arrow"/>
          </a:ln>
        </p:spPr>
        <p:style>
          <a:lnRef idx="1">
            <a:schemeClr val="accent1"/>
          </a:lnRef>
          <a:fillRef idx="0">
            <a:schemeClr val="accent1"/>
          </a:fillRef>
          <a:effectRef idx="0">
            <a:schemeClr val="accent1"/>
          </a:effectRef>
          <a:fontRef idx="minor">
            <a:schemeClr val="tx1"/>
          </a:fontRef>
        </p:style>
        <p:txBody>
          <a:bodyPr>
            <a:normAutofit/>
          </a:bodyPr>
          <a:lstStyle/>
          <a:p>
            <a:pPr>
              <a:lnSpc>
                <a:spcPct val="150000"/>
              </a:lnSpc>
            </a:pPr>
            <a:r>
              <a:rPr lang="zh-CN" altLang="en-US" sz="2400" dirty="0" smtClean="0">
                <a:sym typeface="+mn-ea"/>
              </a:rPr>
              <a:t>    </a:t>
            </a:r>
            <a:r>
              <a:rPr lang="en-US" altLang="zh-CN" sz="2400" dirty="0" smtClean="0">
                <a:sym typeface="+mn-ea"/>
              </a:rPr>
              <a:t>01   </a:t>
            </a:r>
            <a:r>
              <a:rPr lang="zh-CN" altLang="en-US" sz="2400" dirty="0" smtClean="0">
                <a:sym typeface="+mn-ea"/>
              </a:rPr>
              <a:t>生</a:t>
            </a:r>
            <a:r>
              <a:rPr lang="zh-CN" altLang="en-US" sz="2400" dirty="0">
                <a:sym typeface="+mn-ea"/>
              </a:rPr>
              <a:t>成手写数字集代</a:t>
            </a:r>
            <a:r>
              <a:rPr lang="zh-CN" altLang="en-US" sz="2400" dirty="0" smtClean="0">
                <a:sym typeface="+mn-ea"/>
              </a:rPr>
              <a:t>码</a:t>
            </a:r>
            <a:endParaRPr lang="en-US" altLang="zh-CN" sz="2400" dirty="0" smtClean="0">
              <a:sym typeface="+mn-ea"/>
            </a:endParaRPr>
          </a:p>
          <a:p>
            <a:pPr>
              <a:lnSpc>
                <a:spcPct val="150000"/>
              </a:lnSpc>
            </a:pPr>
            <a:r>
              <a:rPr lang="en-US" altLang="zh-CN" dirty="0" smtClean="0">
                <a:sym typeface="+mn-ea"/>
              </a:rPr>
              <a:t>    02   </a:t>
            </a:r>
            <a:r>
              <a:rPr lang="en-US" altLang="zh-CN" dirty="0" err="1" smtClean="0">
                <a:sym typeface="+mn-ea"/>
              </a:rPr>
              <a:t>DCgan</a:t>
            </a:r>
            <a:r>
              <a:rPr lang="zh-CN" altLang="en-US" dirty="0" smtClean="0">
                <a:sym typeface="+mn-ea"/>
              </a:rPr>
              <a:t>手写数据集代码</a:t>
            </a:r>
            <a:endParaRPr lang="en-US" altLang="zh-CN" dirty="0" smtClean="0">
              <a:sym typeface="+mn-ea"/>
            </a:endParaRPr>
          </a:p>
          <a:p>
            <a:pPr>
              <a:lnSpc>
                <a:spcPct val="150000"/>
              </a:lnSpc>
            </a:pPr>
            <a:r>
              <a:rPr lang="en-US" altLang="zh-CN" sz="2400" dirty="0" smtClean="0">
                <a:sym typeface="+mn-ea"/>
              </a:rPr>
              <a:t>    03   </a:t>
            </a:r>
            <a:r>
              <a:rPr lang="zh-CN" altLang="en-US" sz="2400" dirty="0" smtClean="0">
                <a:sym typeface="+mn-ea"/>
              </a:rPr>
              <a:t>人脸生成项目</a:t>
            </a:r>
            <a:endParaRPr lang="en-US" altLang="zh-CN" sz="2400" dirty="0">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寄语</a:t>
            </a:r>
            <a:endParaRPr lang="zh-CN" altLang="en-US"/>
          </a:p>
        </p:txBody>
      </p:sp>
      <p:pic>
        <p:nvPicPr>
          <p:cNvPr id="2050" name="Picture 2" descr="http://s1.sinaimg.cn/large/0038578Agy6Ly3ilh2E00"/>
          <p:cNvPicPr>
            <a:picLocks noGrp="1" noChangeAspect="1" noChangeArrowheads="1"/>
          </p:cNvPicPr>
          <p:nvPr>
            <p:ph idx="13"/>
          </p:nvPr>
        </p:nvPicPr>
        <p:blipFill rotWithShape="1">
          <a:blip r:embed="rId1" cstate="print">
            <a:extLst>
              <a:ext uri="{28A0092B-C50C-407E-A947-70E740481C1C}">
                <a14:useLocalDpi xmlns:a14="http://schemas.microsoft.com/office/drawing/2010/main" val="0"/>
              </a:ext>
            </a:extLst>
          </a:blip>
          <a:srcRect l="3294" t="25312" r="47295" b="24194"/>
          <a:stretch>
            <a:fillRect/>
          </a:stretch>
        </p:blipFill>
        <p:spPr bwMode="auto">
          <a:xfrm>
            <a:off x="4150990" y="4221882"/>
            <a:ext cx="4320480" cy="21546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http://s11.sinaimg.cn/mw690/753273f9gdfb57556476a&amp;69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46" r="1493"/>
          <a:stretch>
            <a:fillRect/>
          </a:stretch>
        </p:blipFill>
        <p:spPr bwMode="auto">
          <a:xfrm>
            <a:off x="1414686" y="1358218"/>
            <a:ext cx="9433048" cy="26569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 calcmode="lin" valueType="num">
                                      <p:cBhvr>
                                        <p:cTn id="15" dur="1000" fill="hold"/>
                                        <p:tgtEl>
                                          <p:spTgt spid="2050"/>
                                        </p:tgtEl>
                                        <p:attrNameLst>
                                          <p:attrName>ppt_w</p:attrName>
                                        </p:attrNameLst>
                                      </p:cBhvr>
                                      <p:tavLst>
                                        <p:tav tm="0">
                                          <p:val>
                                            <p:fltVal val="0"/>
                                          </p:val>
                                        </p:tav>
                                        <p:tav tm="100000">
                                          <p:val>
                                            <p:strVal val="#ppt_w"/>
                                          </p:val>
                                        </p:tav>
                                      </p:tavLst>
                                    </p:anim>
                                    <p:anim calcmode="lin" valueType="num">
                                      <p:cBhvr>
                                        <p:cTn id="16" dur="1000" fill="hold"/>
                                        <p:tgtEl>
                                          <p:spTgt spid="2050"/>
                                        </p:tgtEl>
                                        <p:attrNameLst>
                                          <p:attrName>ppt_h</p:attrName>
                                        </p:attrNameLst>
                                      </p:cBhvr>
                                      <p:tavLst>
                                        <p:tav tm="0">
                                          <p:val>
                                            <p:fltVal val="0"/>
                                          </p:val>
                                        </p:tav>
                                        <p:tav tm="100000">
                                          <p:val>
                                            <p:strVal val="#ppt_h"/>
                                          </p:val>
                                        </p:tav>
                                      </p:tavLst>
                                    </p:anim>
                                    <p:anim calcmode="lin" valueType="num">
                                      <p:cBhvr>
                                        <p:cTn id="17" dur="1000" fill="hold"/>
                                        <p:tgtEl>
                                          <p:spTgt spid="2050"/>
                                        </p:tgtEl>
                                        <p:attrNameLst>
                                          <p:attrName>style.rotation</p:attrName>
                                        </p:attrNameLst>
                                      </p:cBhvr>
                                      <p:tavLst>
                                        <p:tav tm="0">
                                          <p:val>
                                            <p:fltVal val="90"/>
                                          </p:val>
                                        </p:tav>
                                        <p:tav tm="100000">
                                          <p:val>
                                            <p:fltVal val="0"/>
                                          </p:val>
                                        </p:tav>
                                      </p:tavLst>
                                    </p:anim>
                                    <p:animEffect transition="in" filter="fade">
                                      <p:cBhvr>
                                        <p:cTn id="18"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102361"/>
            <a:ext cx="11178540" cy="4415666"/>
          </a:xfrm>
        </p:spPr>
        <p:txBody>
          <a:bodyPr>
            <a:normAutofit/>
          </a:bodyPr>
          <a:lstStyle/>
          <a:p>
            <a:pPr>
              <a:lnSpc>
                <a:spcPct val="150000"/>
              </a:lnSpc>
            </a:pPr>
            <a:r>
              <a:rPr lang="zh-CN" altLang="en-US" sz="2800" dirty="0" smtClean="0"/>
              <a:t>   </a:t>
            </a:r>
            <a:r>
              <a:rPr lang="en-US" altLang="zh-CN" sz="2800" dirty="0" smtClean="0"/>
              <a:t>1</a:t>
            </a:r>
            <a:r>
              <a:rPr lang="zh-CN" altLang="en-US" sz="2800" dirty="0" smtClean="0"/>
              <a:t>、什</a:t>
            </a:r>
            <a:r>
              <a:rPr lang="zh-CN" altLang="en-US" sz="2800" dirty="0"/>
              <a:t>么是生成式对抗网络</a:t>
            </a:r>
            <a:endParaRPr lang="en-US" altLang="zh-CN" sz="2800" dirty="0"/>
          </a:p>
          <a:p>
            <a:pPr>
              <a:lnSpc>
                <a:spcPct val="150000"/>
              </a:lnSpc>
            </a:pPr>
            <a:r>
              <a:rPr lang="zh-CN" altLang="en-US" sz="2800" dirty="0" smtClean="0"/>
              <a:t>   </a:t>
            </a:r>
            <a:r>
              <a:rPr lang="en-US" altLang="zh-CN" sz="2800" dirty="0" smtClean="0"/>
              <a:t>2</a:t>
            </a:r>
            <a:r>
              <a:rPr lang="zh-CN" altLang="en-US" sz="2800" dirty="0" smtClean="0"/>
              <a:t>、生</a:t>
            </a:r>
            <a:r>
              <a:rPr lang="zh-CN" altLang="en-US" sz="2800" dirty="0"/>
              <a:t>成式对抗网</a:t>
            </a:r>
            <a:r>
              <a:rPr lang="zh-CN" altLang="en-US" sz="2800" dirty="0" smtClean="0"/>
              <a:t>络应</a:t>
            </a:r>
            <a:r>
              <a:rPr lang="zh-CN" altLang="en-US" sz="2800" dirty="0"/>
              <a:t>用场</a:t>
            </a:r>
            <a:r>
              <a:rPr lang="zh-CN" altLang="en-US" sz="2800" dirty="0" smtClean="0"/>
              <a:t>景</a:t>
            </a:r>
            <a:endParaRPr lang="en-US" altLang="zh-CN" sz="2800" dirty="0" smtClean="0"/>
          </a:p>
          <a:p>
            <a:pPr>
              <a:lnSpc>
                <a:spcPct val="150000"/>
              </a:lnSpc>
            </a:pPr>
            <a:r>
              <a:rPr lang="en-US" altLang="zh-CN" sz="2800" dirty="0" smtClean="0"/>
              <a:t>   3</a:t>
            </a:r>
            <a:r>
              <a:rPr lang="zh-CN" altLang="en-US" sz="2800" dirty="0" smtClean="0"/>
              <a:t>、</a:t>
            </a:r>
            <a:r>
              <a:rPr lang="en-US" altLang="zh-CN" sz="2800" dirty="0" err="1" smtClean="0"/>
              <a:t>Gans</a:t>
            </a:r>
            <a:r>
              <a:rPr lang="zh-CN" altLang="en-US" sz="2800" dirty="0" smtClean="0"/>
              <a:t>原理</a:t>
            </a:r>
            <a:endParaRPr lang="zh-CN" altLang="en-US" sz="2800" dirty="0"/>
          </a:p>
          <a:p>
            <a:pPr>
              <a:lnSpc>
                <a:spcPct val="150000"/>
              </a:lnSpc>
            </a:pPr>
            <a:r>
              <a:rPr lang="en-US" altLang="zh-CN" sz="2800" dirty="0" smtClean="0"/>
              <a:t>   4</a:t>
            </a:r>
            <a:r>
              <a:rPr lang="zh-CN" altLang="en-US" sz="2800" dirty="0" smtClean="0"/>
              <a:t>、</a:t>
            </a:r>
            <a:r>
              <a:rPr lang="en-US" altLang="zh-CN" sz="2800" dirty="0" err="1" smtClean="0"/>
              <a:t>Gans</a:t>
            </a:r>
            <a:r>
              <a:rPr lang="zh-CN" altLang="en-US" sz="2800" dirty="0" smtClean="0"/>
              <a:t>架构</a:t>
            </a:r>
            <a:endParaRPr lang="en-US" altLang="zh-CN" sz="2800" dirty="0"/>
          </a:p>
          <a:p>
            <a:pPr>
              <a:lnSpc>
                <a:spcPct val="150000"/>
              </a:lnSpc>
            </a:pPr>
            <a:r>
              <a:rPr lang="zh-CN" altLang="en-US" sz="2800" dirty="0" smtClean="0"/>
              <a:t>   </a:t>
            </a:r>
            <a:r>
              <a:rPr lang="en-US" altLang="zh-CN" sz="2800" dirty="0" smtClean="0"/>
              <a:t>5</a:t>
            </a:r>
            <a:r>
              <a:rPr lang="zh-CN" altLang="en-US" sz="2800" dirty="0" smtClean="0"/>
              <a:t>、</a:t>
            </a:r>
            <a:r>
              <a:rPr lang="en-US" altLang="zh-CN" sz="2800" dirty="0" smtClean="0"/>
              <a:t>DCGANS</a:t>
            </a:r>
            <a:endParaRPr lang="en-US" altLang="zh-CN" sz="2800" dirty="0"/>
          </a:p>
        </p:txBody>
      </p:sp>
      <p:sp>
        <p:nvSpPr>
          <p:cNvPr id="3" name="标题 2"/>
          <p:cNvSpPr>
            <a:spLocks noGrp="1"/>
          </p:cNvSpPr>
          <p:nvPr>
            <p:ph type="title"/>
          </p:nvPr>
        </p:nvSpPr>
        <p:spPr/>
        <p:txBody>
          <a:bodyPr/>
          <a:lstStyle/>
          <a:p>
            <a:r>
              <a:rPr lang="zh-CN" altLang="en-US" dirty="0"/>
              <a:t>课程内容</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403985"/>
            <a:ext cx="11178540" cy="4861560"/>
          </a:xfrm>
        </p:spPr>
        <p:txBody>
          <a:bodyPr>
            <a:normAutofit/>
          </a:bodyPr>
          <a:lstStyle/>
          <a:p>
            <a:pPr>
              <a:lnSpc>
                <a:spcPct val="150000"/>
              </a:lnSpc>
            </a:pPr>
            <a:r>
              <a:rPr lang="zh-CN" altLang="en-US" sz="2400" dirty="0"/>
              <a:t>生成式对抗网络（</a:t>
            </a:r>
            <a:r>
              <a:rPr lang="en-US" altLang="zh-CN" sz="2400" dirty="0"/>
              <a:t>GAN</a:t>
            </a:r>
            <a:r>
              <a:rPr lang="zh-CN" altLang="en-US" sz="2400" dirty="0"/>
              <a:t>）是一种深度学习模型，是近年来复杂分布上无监督学习最具前景的方法之一。模型通过框架中（至少）两个模块：生成模型（</a:t>
            </a:r>
            <a:r>
              <a:rPr lang="en-US" altLang="zh-CN" sz="2400" dirty="0"/>
              <a:t>Generative Model</a:t>
            </a:r>
            <a:r>
              <a:rPr lang="zh-CN" altLang="en-US" sz="2400" dirty="0"/>
              <a:t>）和判别模型（</a:t>
            </a:r>
            <a:r>
              <a:rPr lang="en-US" altLang="zh-CN" sz="2400" dirty="0"/>
              <a:t>Discriminative Model</a:t>
            </a:r>
            <a:r>
              <a:rPr lang="zh-CN" altLang="en-US" sz="2400" dirty="0"/>
              <a:t>）的互相博弈学习产生相当好的输出。原始 </a:t>
            </a:r>
            <a:r>
              <a:rPr lang="en-US" altLang="zh-CN" sz="2400" dirty="0"/>
              <a:t>GAN </a:t>
            </a:r>
            <a:r>
              <a:rPr lang="zh-CN" altLang="en-US" sz="2400" dirty="0"/>
              <a:t>理论中，并不要求 </a:t>
            </a:r>
            <a:r>
              <a:rPr lang="en-US" altLang="zh-CN" sz="2400" dirty="0"/>
              <a:t>G </a:t>
            </a:r>
            <a:r>
              <a:rPr lang="zh-CN" altLang="en-US" sz="2400" dirty="0"/>
              <a:t>和 </a:t>
            </a:r>
            <a:r>
              <a:rPr lang="en-US" altLang="zh-CN" sz="2400" dirty="0"/>
              <a:t>D </a:t>
            </a:r>
            <a:r>
              <a:rPr lang="zh-CN" altLang="en-US" sz="2400" dirty="0"/>
              <a:t>都是神经网络，只需要是能拟合相应生成和判别的函数即可。但实用中一般均使用深度神经网络作为 </a:t>
            </a:r>
            <a:r>
              <a:rPr lang="en-US" altLang="zh-CN" sz="2400" dirty="0"/>
              <a:t>G </a:t>
            </a:r>
            <a:r>
              <a:rPr lang="zh-CN" altLang="en-US" sz="2400" dirty="0"/>
              <a:t>和 </a:t>
            </a:r>
            <a:r>
              <a:rPr lang="en-US" altLang="zh-CN" sz="2400" dirty="0"/>
              <a:t>D </a:t>
            </a:r>
            <a:r>
              <a:rPr lang="zh-CN" altLang="en-US" sz="2400" dirty="0"/>
              <a:t>。</a:t>
            </a:r>
            <a:r>
              <a:rPr lang="zh-CN" altLang="en-US" dirty="0"/>
              <a:t>捕获数据分布的生成模型</a:t>
            </a:r>
            <a:r>
              <a:rPr lang="en-US" altLang="zh-CN" dirty="0"/>
              <a:t>G</a:t>
            </a:r>
            <a:r>
              <a:rPr lang="zh-CN" altLang="en-US" dirty="0"/>
              <a:t>，和估计样本来自训练数据的</a:t>
            </a:r>
            <a:r>
              <a:rPr lang="zh-CN" altLang="en-US" dirty="0">
                <a:hlinkClick r:id="rId1"/>
              </a:rPr>
              <a:t>概率</a:t>
            </a:r>
            <a:r>
              <a:rPr lang="zh-CN" altLang="en-US" dirty="0"/>
              <a:t>的判别模型</a:t>
            </a:r>
            <a:r>
              <a:rPr lang="en-US" altLang="zh-CN" dirty="0"/>
              <a:t>D</a:t>
            </a:r>
            <a:r>
              <a:rPr lang="zh-CN" altLang="en-US" dirty="0"/>
              <a:t>。</a:t>
            </a:r>
            <a:r>
              <a:rPr lang="en-US" altLang="zh-CN" dirty="0"/>
              <a:t>G</a:t>
            </a:r>
            <a:r>
              <a:rPr lang="zh-CN" altLang="en-US" dirty="0"/>
              <a:t>的训练程序是将</a:t>
            </a:r>
            <a:r>
              <a:rPr lang="en-US" altLang="zh-CN" dirty="0"/>
              <a:t>D</a:t>
            </a:r>
            <a:r>
              <a:rPr lang="zh-CN" altLang="en-US" dirty="0"/>
              <a:t>错误的概率最大化。</a:t>
            </a:r>
            <a:endParaRPr lang="zh-CN" altLang="en-US" sz="2400" dirty="0"/>
          </a:p>
        </p:txBody>
      </p:sp>
      <p:sp>
        <p:nvSpPr>
          <p:cNvPr id="3" name="标题 2"/>
          <p:cNvSpPr>
            <a:spLocks noGrp="1"/>
          </p:cNvSpPr>
          <p:nvPr>
            <p:ph type="title"/>
          </p:nvPr>
        </p:nvSpPr>
        <p:spPr/>
        <p:txBody>
          <a:bodyPr/>
          <a:lstStyle/>
          <a:p>
            <a:pPr>
              <a:lnSpc>
                <a:spcPct val="150000"/>
              </a:lnSpc>
            </a:pPr>
            <a:r>
              <a:rPr lang="zh-CN" altLang="en-US" dirty="0"/>
              <a:t>什么是生成式对抗网络</a:t>
            </a:r>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403985"/>
            <a:ext cx="11178540" cy="4861560"/>
          </a:xfrm>
        </p:spPr>
        <p:txBody>
          <a:bodyPr>
            <a:normAutofit/>
          </a:bodyPr>
          <a:lstStyle/>
          <a:p>
            <a:pPr>
              <a:lnSpc>
                <a:spcPct val="150000"/>
              </a:lnSpc>
            </a:pPr>
            <a:r>
              <a:rPr lang="zh-CN" altLang="en-US" sz="2400" dirty="0"/>
              <a:t>机器学习的模型可大体分为两类，生成模型（</a:t>
            </a:r>
            <a:r>
              <a:rPr lang="en-US" altLang="zh-CN" sz="2400" dirty="0"/>
              <a:t>Generative Model</a:t>
            </a:r>
            <a:r>
              <a:rPr lang="zh-CN" altLang="en-US" sz="2400" dirty="0"/>
              <a:t>）和判别模型（</a:t>
            </a:r>
            <a:r>
              <a:rPr lang="en-US" altLang="zh-CN" sz="2400" dirty="0"/>
              <a:t>Discriminative Model</a:t>
            </a:r>
            <a:r>
              <a:rPr lang="zh-CN" altLang="en-US" sz="2400" dirty="0"/>
              <a:t>）。判别模型需要输入变量 ，通过某种模型来预测 。生成模型是给定某种隐含信息，来随机产生观测数据。如：</a:t>
            </a:r>
            <a:endParaRPr lang="en-US" altLang="zh-CN" sz="2400" dirty="0"/>
          </a:p>
          <a:p>
            <a:pPr>
              <a:lnSpc>
                <a:spcPct val="150000"/>
              </a:lnSpc>
            </a:pPr>
            <a:r>
              <a:rPr lang="zh-CN" altLang="en-US" sz="2400" dirty="0"/>
              <a:t>判别模型：给定一张图，判断这张图里的动物是猫还是狗</a:t>
            </a:r>
            <a:endParaRPr lang="zh-CN" altLang="en-US" sz="2400" dirty="0"/>
          </a:p>
          <a:p>
            <a:pPr>
              <a:lnSpc>
                <a:spcPct val="150000"/>
              </a:lnSpc>
            </a:pPr>
            <a:r>
              <a:rPr lang="zh-CN" altLang="en-US" sz="2400" dirty="0"/>
              <a:t>生成模型：给一系列猫的图片，生成一张新的猫咪（不在数据集里）</a:t>
            </a:r>
            <a:endParaRPr lang="en-US" altLang="zh-CN" sz="2400" dirty="0"/>
          </a:p>
          <a:p>
            <a:pPr>
              <a:lnSpc>
                <a:spcPct val="150000"/>
              </a:lnSpc>
            </a:pPr>
            <a:r>
              <a:rPr lang="zh-CN" altLang="en-US" dirty="0"/>
              <a:t>生成式对抗网络将机器学习中的两大类模型，</a:t>
            </a:r>
            <a:r>
              <a:rPr lang="en-US" altLang="zh-CN" b="1" dirty="0"/>
              <a:t>G</a:t>
            </a:r>
            <a:r>
              <a:rPr lang="en-US" altLang="zh-CN" dirty="0"/>
              <a:t>enerative</a:t>
            </a:r>
            <a:r>
              <a:rPr lang="zh-CN" altLang="en-US" dirty="0"/>
              <a:t>和</a:t>
            </a:r>
            <a:r>
              <a:rPr lang="en-US" altLang="zh-CN" b="1" dirty="0" err="1"/>
              <a:t>D</a:t>
            </a:r>
            <a:r>
              <a:rPr lang="en-US" altLang="zh-CN" dirty="0" err="1"/>
              <a:t>iscrimitive</a:t>
            </a:r>
            <a:r>
              <a:rPr lang="zh-CN" altLang="en-US" dirty="0"/>
              <a:t>给紧密地联合在了一起</a:t>
            </a:r>
            <a:endParaRPr lang="zh-CN" altLang="en-US" sz="2400" dirty="0"/>
          </a:p>
        </p:txBody>
      </p:sp>
      <p:sp>
        <p:nvSpPr>
          <p:cNvPr id="3" name="标题 2"/>
          <p:cNvSpPr>
            <a:spLocks noGrp="1"/>
          </p:cNvSpPr>
          <p:nvPr>
            <p:ph type="title"/>
          </p:nvPr>
        </p:nvSpPr>
        <p:spPr/>
        <p:txBody>
          <a:bodyPr/>
          <a:lstStyle/>
          <a:p>
            <a:pPr>
              <a:lnSpc>
                <a:spcPct val="150000"/>
              </a:lnSpc>
            </a:pPr>
            <a:r>
              <a:rPr lang="zh-CN" altLang="en-US" dirty="0"/>
              <a:t>什么是生成式对抗网络</a:t>
            </a:r>
            <a:endParaRPr lang="en-US" altLang="zh-C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014730"/>
            <a:ext cx="11178540" cy="5727431"/>
          </a:xfrm>
        </p:spPr>
        <p:txBody>
          <a:bodyPr>
            <a:normAutofit fontScale="92500"/>
          </a:bodyPr>
          <a:lstStyle/>
          <a:p>
            <a:pPr>
              <a:lnSpc>
                <a:spcPct val="150000"/>
              </a:lnSpc>
            </a:pPr>
            <a:r>
              <a:rPr lang="zh-CN" altLang="en-US" sz="2400" dirty="0"/>
              <a:t>假设我们有两个网络，</a:t>
            </a:r>
            <a:r>
              <a:rPr lang="en-US" altLang="zh-CN" sz="2400" dirty="0"/>
              <a:t>G</a:t>
            </a:r>
            <a:r>
              <a:rPr lang="zh-CN" altLang="en-US" sz="2400" dirty="0"/>
              <a:t>（</a:t>
            </a:r>
            <a:r>
              <a:rPr lang="en-US" altLang="zh-CN" sz="2400" dirty="0"/>
              <a:t>Generator</a:t>
            </a:r>
            <a:r>
              <a:rPr lang="zh-CN" altLang="en-US" sz="2400" dirty="0"/>
              <a:t>）和</a:t>
            </a:r>
            <a:r>
              <a:rPr lang="en-US" altLang="zh-CN" sz="2400" dirty="0"/>
              <a:t>D</a:t>
            </a:r>
            <a:r>
              <a:rPr lang="zh-CN" altLang="en-US" sz="2400" dirty="0"/>
              <a:t>（</a:t>
            </a:r>
            <a:r>
              <a:rPr lang="en-US" altLang="zh-CN" sz="2400" dirty="0"/>
              <a:t>Discriminator</a:t>
            </a:r>
            <a:r>
              <a:rPr lang="zh-CN" altLang="en-US" sz="2400" dirty="0"/>
              <a:t>）。它们的功能分别是：</a:t>
            </a:r>
            <a:endParaRPr lang="zh-CN" altLang="en-US" sz="2400" dirty="0"/>
          </a:p>
          <a:p>
            <a:pPr>
              <a:lnSpc>
                <a:spcPct val="150000"/>
              </a:lnSpc>
            </a:pPr>
            <a:r>
              <a:rPr lang="en-US" altLang="zh-CN" sz="2400" dirty="0"/>
              <a:t>G</a:t>
            </a:r>
            <a:r>
              <a:rPr lang="zh-CN" altLang="en-US" sz="2400" dirty="0"/>
              <a:t>是一个生成图片的网络，它接收一个随机的噪声</a:t>
            </a:r>
            <a:r>
              <a:rPr lang="en-US" altLang="zh-CN" sz="2400" dirty="0"/>
              <a:t>z</a:t>
            </a:r>
            <a:r>
              <a:rPr lang="zh-CN" altLang="en-US" sz="2400" dirty="0"/>
              <a:t>，通过这个噪声生成图片，记做</a:t>
            </a:r>
            <a:r>
              <a:rPr lang="en-US" altLang="zh-CN" sz="2400" dirty="0"/>
              <a:t>G(z)</a:t>
            </a:r>
            <a:r>
              <a:rPr lang="zh-CN" altLang="en-US" sz="2400" dirty="0"/>
              <a:t>。</a:t>
            </a:r>
            <a:endParaRPr lang="zh-CN" altLang="en-US" sz="2400" dirty="0"/>
          </a:p>
          <a:p>
            <a:pPr>
              <a:lnSpc>
                <a:spcPct val="150000"/>
              </a:lnSpc>
            </a:pPr>
            <a:r>
              <a:rPr lang="en-US" altLang="zh-CN" sz="2400" dirty="0"/>
              <a:t>D</a:t>
            </a:r>
            <a:r>
              <a:rPr lang="zh-CN" altLang="en-US" sz="2400" dirty="0"/>
              <a:t>是一个判别网络，判别一张图片是不是“真实的”。它的输入参数是</a:t>
            </a:r>
            <a:r>
              <a:rPr lang="en-US" altLang="zh-CN" sz="2400" dirty="0"/>
              <a:t>x</a:t>
            </a:r>
            <a:r>
              <a:rPr lang="zh-CN" altLang="en-US" sz="2400" dirty="0"/>
              <a:t>，</a:t>
            </a:r>
            <a:r>
              <a:rPr lang="en-US" altLang="zh-CN" sz="2400" dirty="0"/>
              <a:t>x</a:t>
            </a:r>
            <a:r>
              <a:rPr lang="zh-CN" altLang="en-US" sz="2400" dirty="0"/>
              <a:t>代表一张图片，输出</a:t>
            </a:r>
            <a:r>
              <a:rPr lang="en-US" altLang="zh-CN" sz="2400" dirty="0"/>
              <a:t>D</a:t>
            </a:r>
            <a:r>
              <a:rPr lang="zh-CN" altLang="en-US" sz="2400" dirty="0"/>
              <a:t>（</a:t>
            </a:r>
            <a:r>
              <a:rPr lang="en-US" altLang="zh-CN" sz="2400" dirty="0"/>
              <a:t>x</a:t>
            </a:r>
            <a:r>
              <a:rPr lang="zh-CN" altLang="en-US" sz="2400" dirty="0"/>
              <a:t>）代表</a:t>
            </a:r>
            <a:r>
              <a:rPr lang="en-US" altLang="zh-CN" sz="2400" dirty="0"/>
              <a:t>x</a:t>
            </a:r>
            <a:r>
              <a:rPr lang="zh-CN" altLang="en-US" sz="2400" dirty="0"/>
              <a:t>为真实图片的概率，如果为</a:t>
            </a:r>
            <a:r>
              <a:rPr lang="en-US" altLang="zh-CN" sz="2400" dirty="0"/>
              <a:t>1</a:t>
            </a:r>
            <a:r>
              <a:rPr lang="zh-CN" altLang="en-US" sz="2400" dirty="0"/>
              <a:t>，就代表</a:t>
            </a:r>
            <a:r>
              <a:rPr lang="en-US" altLang="zh-CN" sz="2400" dirty="0"/>
              <a:t>100%</a:t>
            </a:r>
            <a:r>
              <a:rPr lang="zh-CN" altLang="en-US" sz="2400" dirty="0"/>
              <a:t>是真实的图片，而输出为</a:t>
            </a:r>
            <a:r>
              <a:rPr lang="en-US" altLang="zh-CN" sz="2400" dirty="0"/>
              <a:t>0</a:t>
            </a:r>
            <a:r>
              <a:rPr lang="zh-CN" altLang="en-US" sz="2400" dirty="0"/>
              <a:t>，就代表不可能是真实的图片。</a:t>
            </a:r>
            <a:endParaRPr lang="zh-CN" altLang="en-US" sz="2400" dirty="0"/>
          </a:p>
          <a:p>
            <a:pPr>
              <a:lnSpc>
                <a:spcPct val="150000"/>
              </a:lnSpc>
            </a:pPr>
            <a:r>
              <a:rPr lang="zh-CN" altLang="en-US" sz="2400" dirty="0"/>
              <a:t>在训练过程中，生成网络</a:t>
            </a:r>
            <a:r>
              <a:rPr lang="en-US" altLang="zh-CN" sz="2400" dirty="0"/>
              <a:t>G</a:t>
            </a:r>
            <a:r>
              <a:rPr lang="zh-CN" altLang="en-US" sz="2400" dirty="0"/>
              <a:t>的目标就是尽量生成真实的图片去欺骗判别网络</a:t>
            </a:r>
            <a:r>
              <a:rPr lang="en-US" altLang="zh-CN" sz="2400" dirty="0"/>
              <a:t>D</a:t>
            </a:r>
            <a:r>
              <a:rPr lang="zh-CN" altLang="en-US" sz="2400" dirty="0"/>
              <a:t>。而</a:t>
            </a:r>
            <a:r>
              <a:rPr lang="en-US" altLang="zh-CN" sz="2400" dirty="0"/>
              <a:t>D</a:t>
            </a:r>
            <a:r>
              <a:rPr lang="zh-CN" altLang="en-US" sz="2400" dirty="0"/>
              <a:t>的目标就是尽量把</a:t>
            </a:r>
            <a:r>
              <a:rPr lang="en-US" altLang="zh-CN" sz="2400" dirty="0"/>
              <a:t>G</a:t>
            </a:r>
            <a:r>
              <a:rPr lang="zh-CN" altLang="en-US" sz="2400" dirty="0"/>
              <a:t>生成的图片和真实的图片分别开来。这样，</a:t>
            </a:r>
            <a:r>
              <a:rPr lang="en-US" altLang="zh-CN" sz="2400" dirty="0"/>
              <a:t>G</a:t>
            </a:r>
            <a:r>
              <a:rPr lang="zh-CN" altLang="en-US" sz="2400" dirty="0"/>
              <a:t>和</a:t>
            </a:r>
            <a:r>
              <a:rPr lang="en-US" altLang="zh-CN" sz="2400" dirty="0"/>
              <a:t>D</a:t>
            </a:r>
            <a:r>
              <a:rPr lang="zh-CN" altLang="en-US" sz="2400" dirty="0"/>
              <a:t>构成了一个动态的“博弈过程”。</a:t>
            </a:r>
            <a:endParaRPr lang="zh-CN" altLang="en-US" sz="2400" dirty="0"/>
          </a:p>
          <a:p>
            <a:pPr>
              <a:lnSpc>
                <a:spcPct val="150000"/>
              </a:lnSpc>
            </a:pPr>
            <a:r>
              <a:rPr lang="zh-CN" altLang="en-US" sz="2400" dirty="0"/>
              <a:t>最后博弈的结果是什么？在最理想的状态下，</a:t>
            </a:r>
            <a:r>
              <a:rPr lang="en-US" altLang="zh-CN" sz="2400" dirty="0"/>
              <a:t>G</a:t>
            </a:r>
            <a:r>
              <a:rPr lang="zh-CN" altLang="en-US" sz="2400" dirty="0"/>
              <a:t>可以生成足以“以假乱真”的图片</a:t>
            </a:r>
            <a:r>
              <a:rPr lang="en-US" altLang="zh-CN" sz="2400" dirty="0"/>
              <a:t>G(z)</a:t>
            </a:r>
            <a:r>
              <a:rPr lang="zh-CN" altLang="en-US" sz="2400" dirty="0"/>
              <a:t>。对于</a:t>
            </a:r>
            <a:r>
              <a:rPr lang="en-US" altLang="zh-CN" sz="2400" dirty="0"/>
              <a:t>D</a:t>
            </a:r>
            <a:r>
              <a:rPr lang="zh-CN" altLang="en-US" sz="2400" dirty="0"/>
              <a:t>来说，它难以判定</a:t>
            </a:r>
            <a:r>
              <a:rPr lang="en-US" altLang="zh-CN" sz="2400" dirty="0"/>
              <a:t>G</a:t>
            </a:r>
            <a:r>
              <a:rPr lang="zh-CN" altLang="en-US" sz="2400" dirty="0"/>
              <a:t>生成的图片究竟是不是真实的，因此</a:t>
            </a:r>
            <a:r>
              <a:rPr lang="en-US" altLang="zh-CN" sz="2400" dirty="0"/>
              <a:t>D(G(z)) = 0.5</a:t>
            </a:r>
            <a:r>
              <a:rPr lang="zh-CN" altLang="en-US" sz="2400" dirty="0"/>
              <a:t>。</a:t>
            </a:r>
            <a:endParaRPr lang="zh-CN" altLang="en-US" sz="2400" dirty="0"/>
          </a:p>
        </p:txBody>
      </p:sp>
      <p:sp>
        <p:nvSpPr>
          <p:cNvPr id="3" name="标题 2"/>
          <p:cNvSpPr>
            <a:spLocks noGrp="1"/>
          </p:cNvSpPr>
          <p:nvPr>
            <p:ph type="title"/>
          </p:nvPr>
        </p:nvSpPr>
        <p:spPr/>
        <p:txBody>
          <a:bodyPr/>
          <a:lstStyle/>
          <a:p>
            <a:pPr>
              <a:lnSpc>
                <a:spcPct val="150000"/>
              </a:lnSpc>
            </a:pPr>
            <a:r>
              <a:rPr lang="zh-CN" altLang="en-US" dirty="0"/>
              <a:t>什么是生成式对抗网络</a:t>
            </a:r>
            <a:endParaRPr lang="en-US" altLang="zh-CN" dirty="0"/>
          </a:p>
        </p:txBody>
      </p:sp>
    </p:spTree>
  </p:cSld>
  <p:clrMapOvr>
    <a:masterClrMapping/>
  </p:clrMapOvr>
</p:sld>
</file>

<file path=ppt/theme/theme1.xml><?xml version="1.0" encoding="utf-8"?>
<a:theme xmlns:a="http://schemas.openxmlformats.org/drawingml/2006/main" name="Office 主题">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6605</Words>
  <Application>WPS 演示</Application>
  <PresentationFormat>自定义</PresentationFormat>
  <Paragraphs>344</Paragraphs>
  <Slides>46</Slides>
  <Notes>30</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0</vt:i4>
      </vt:variant>
      <vt:variant>
        <vt:lpstr>幻灯片标题</vt:lpstr>
      </vt:variant>
      <vt:variant>
        <vt:i4>46</vt:i4>
      </vt:variant>
    </vt:vector>
  </HeadingPairs>
  <TitlesOfParts>
    <vt:vector size="62" baseType="lpstr">
      <vt:lpstr>Arial</vt:lpstr>
      <vt:lpstr>宋体</vt:lpstr>
      <vt:lpstr>Wingdings</vt:lpstr>
      <vt:lpstr>黑体</vt:lpstr>
      <vt:lpstr>微软雅黑</vt:lpstr>
      <vt:lpstr>Calibri</vt:lpstr>
      <vt:lpstr>Arial Unicode MS</vt:lpstr>
      <vt:lpstr>华文行楷</vt:lpstr>
      <vt:lpstr>Arial Unicode MS</vt:lpstr>
      <vt:lpstr>Calibri Light</vt:lpstr>
      <vt:lpstr>Cambria Math</vt:lpstr>
      <vt:lpstr>Gill Sans</vt:lpstr>
      <vt:lpstr>Segoe Print</vt:lpstr>
      <vt:lpstr>BatangChe</vt:lpstr>
      <vt:lpstr>Office 主题</vt:lpstr>
      <vt:lpstr>1_Office 主题</vt:lpstr>
      <vt:lpstr>法律声明</vt:lpstr>
      <vt:lpstr>PowerPoint 演示文稿</vt:lpstr>
      <vt:lpstr>课程要求</vt:lpstr>
      <vt:lpstr>严格是大爱</vt:lpstr>
      <vt:lpstr>寄语</vt:lpstr>
      <vt:lpstr>课程内容</vt:lpstr>
      <vt:lpstr>什么是生成式对抗网络</vt:lpstr>
      <vt:lpstr>什么是生成式对抗网络</vt:lpstr>
      <vt:lpstr>什么是生成式对抗网络</vt:lpstr>
      <vt:lpstr>什么是生成式对抗网络</vt:lpstr>
      <vt:lpstr>什么是生成式对抗网络</vt:lpstr>
      <vt:lpstr>PowerPoint 演示文稿</vt:lpstr>
      <vt:lpstr>PowerPoint 演示文稿</vt:lpstr>
      <vt:lpstr>PowerPoint 演示文稿</vt:lpstr>
      <vt:lpstr>PowerPoint 演示文稿</vt:lpstr>
      <vt:lpstr>PowerPoint 演示文稿</vt:lpstr>
      <vt:lpstr>二   生成式对抗网络(GAN)应用场景</vt:lpstr>
      <vt:lpstr>PowerPoint 演示文稿</vt:lpstr>
      <vt:lpstr>PowerPoint 演示文稿</vt:lpstr>
      <vt:lpstr>PowerPoint 演示文稿</vt:lpstr>
      <vt:lpstr>博弈</vt:lpstr>
      <vt:lpstr>前向传播阶段</vt:lpstr>
      <vt:lpstr>判别模型的损失函数</vt:lpstr>
      <vt:lpstr>生成模型的损失函数</vt:lpstr>
      <vt:lpstr>PowerPoint 演示文稿</vt:lpstr>
      <vt:lpstr>生成式对抗神经网络GAN-结构</vt:lpstr>
      <vt:lpstr>怎么定义损失</vt:lpstr>
      <vt:lpstr>详细实现过程</vt:lpstr>
      <vt:lpstr>例子与训练</vt:lpstr>
      <vt:lpstr>PowerPoint 演示文稿</vt:lpstr>
      <vt:lpstr>PowerPoint 演示文稿</vt:lpstr>
      <vt:lpstr>算法流程图</vt:lpstr>
      <vt:lpstr>训练细节</vt:lpstr>
      <vt:lpstr>训练细节</vt:lpstr>
      <vt:lpstr>noise输入</vt:lpstr>
      <vt:lpstr>GANS总结</vt:lpstr>
      <vt:lpstr>GANS总结</vt:lpstr>
      <vt:lpstr>四  DCGAN</vt:lpstr>
      <vt:lpstr>四  DCGAN</vt:lpstr>
      <vt:lpstr>四  DCGAN</vt:lpstr>
      <vt:lpstr>四  DCGAN</vt:lpstr>
      <vt:lpstr>PowerPoint 演示文稿</vt:lpstr>
      <vt:lpstr>PowerPoint 演示文稿</vt:lpstr>
      <vt:lpstr>PowerPoint 演示文稿</vt:lpstr>
      <vt:lpstr>GANS项目</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PPT模板</dc:title>
  <dc:creator>锐普PPT</dc:creator>
  <dc:description>本素材由锐普原创，版权受国家法律保护，仅授权购买者本人使用，为了您个人和锐普的利益，请勿复制、传播、销售，否则将承担法律责任。</dc:description>
  <cp:lastModifiedBy>ibf</cp:lastModifiedBy>
  <cp:revision>693</cp:revision>
  <dcterms:created xsi:type="dcterms:W3CDTF">2015-04-21T08:21:00Z</dcterms:created>
  <dcterms:modified xsi:type="dcterms:W3CDTF">2019-11-17T07:52:32Z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